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8" r:id="rId5"/>
  </p:sldMasterIdLst>
  <p:notesMasterIdLst>
    <p:notesMasterId r:id="rId36"/>
  </p:notesMasterIdLst>
  <p:sldIdLst>
    <p:sldId id="256" r:id="rId6"/>
    <p:sldId id="259" r:id="rId7"/>
    <p:sldId id="257" r:id="rId8"/>
    <p:sldId id="258" r:id="rId9"/>
    <p:sldId id="292" r:id="rId10"/>
    <p:sldId id="261" r:id="rId11"/>
    <p:sldId id="263" r:id="rId12"/>
    <p:sldId id="262" r:id="rId13"/>
    <p:sldId id="264" r:id="rId14"/>
    <p:sldId id="282" r:id="rId15"/>
    <p:sldId id="265" r:id="rId16"/>
    <p:sldId id="267" r:id="rId17"/>
    <p:sldId id="268" r:id="rId18"/>
    <p:sldId id="285" r:id="rId19"/>
    <p:sldId id="272" r:id="rId20"/>
    <p:sldId id="288" r:id="rId21"/>
    <p:sldId id="271" r:id="rId22"/>
    <p:sldId id="274" r:id="rId23"/>
    <p:sldId id="275" r:id="rId24"/>
    <p:sldId id="276" r:id="rId25"/>
    <p:sldId id="278" r:id="rId26"/>
    <p:sldId id="279" r:id="rId27"/>
    <p:sldId id="286" r:id="rId28"/>
    <p:sldId id="289" r:id="rId29"/>
    <p:sldId id="281" r:id="rId30"/>
    <p:sldId id="290" r:id="rId31"/>
    <p:sldId id="291" r:id="rId32"/>
    <p:sldId id="284" r:id="rId33"/>
    <p:sldId id="273"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34EF643-59D9-40C1-A463-759EE42F1855}">
          <p14:sldIdLst>
            <p14:sldId id="256"/>
            <p14:sldId id="259"/>
            <p14:sldId id="257"/>
            <p14:sldId id="258"/>
          </p14:sldIdLst>
        </p14:section>
        <p14:section name="Background" id="{BBDC9AA2-6CDB-4B28-85B4-C6E97114DED3}">
          <p14:sldIdLst>
            <p14:sldId id="292"/>
            <p14:sldId id="261"/>
            <p14:sldId id="263"/>
            <p14:sldId id="262"/>
          </p14:sldIdLst>
        </p14:section>
        <p14:section name="Fire" id="{4E27A610-8B85-4450-998F-6E2B02C7CBEB}">
          <p14:sldIdLst>
            <p14:sldId id="264"/>
            <p14:sldId id="282"/>
            <p14:sldId id="265"/>
            <p14:sldId id="267"/>
            <p14:sldId id="268"/>
            <p14:sldId id="285"/>
            <p14:sldId id="272"/>
            <p14:sldId id="288"/>
            <p14:sldId id="271"/>
            <p14:sldId id="274"/>
            <p14:sldId id="275"/>
            <p14:sldId id="276"/>
            <p14:sldId id="278"/>
          </p14:sldIdLst>
        </p14:section>
        <p14:section name="Social Changes" id="{29600708-4A44-471C-BAA1-F03D72DBC99C}">
          <p14:sldIdLst>
            <p14:sldId id="279"/>
            <p14:sldId id="286"/>
            <p14:sldId id="289"/>
            <p14:sldId id="281"/>
            <p14:sldId id="290"/>
            <p14:sldId id="291"/>
          </p14:sldIdLst>
        </p14:section>
        <p14:section name="Conclusion" id="{B50DEEB8-36FC-4E32-A920-A6E2A2327FA2}">
          <p14:sldIdLst>
            <p14:sldId id="284"/>
            <p14:sldId id="273"/>
            <p14:sldId id="29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89432" autoAdjust="0"/>
  </p:normalViewPr>
  <p:slideViewPr>
    <p:cSldViewPr snapToGrid="0">
      <p:cViewPr varScale="1">
        <p:scale>
          <a:sx n="40" d="100"/>
          <a:sy n="40" d="100"/>
        </p:scale>
        <p:origin x="38" y="269"/>
      </p:cViewPr>
      <p:guideLst>
        <p:guide orient="horz" pos="2160"/>
        <p:guide pos="3840"/>
      </p:guideLst>
    </p:cSldViewPr>
  </p:slideViewPr>
  <p:notesTextViewPr>
    <p:cViewPr>
      <p:scale>
        <a:sx n="1" d="1"/>
        <a:sy n="1" d="1"/>
      </p:scale>
      <p:origin x="0" y="0"/>
    </p:cViewPr>
  </p:notesTextViewPr>
  <p:sorterViewPr>
    <p:cViewPr>
      <p:scale>
        <a:sx n="100" d="100"/>
        <a:sy n="100" d="100"/>
      </p:scale>
      <p:origin x="0" y="-14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12212-6040-4184-8BFB-AF446CC1F62C}" type="datetimeFigureOut">
              <a:rPr lang="en-US" smtClean="0"/>
              <a:t>10/7/2013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48A4B-0CE8-4607-AD5D-FD3B2E456591}" type="slidenum">
              <a:rPr lang="en-US" smtClean="0"/>
              <a:t>‹#›</a:t>
            </a:fld>
            <a:endParaRPr lang="en-US"/>
          </a:p>
        </p:txBody>
      </p:sp>
    </p:spTree>
    <p:extLst>
      <p:ext uri="{BB962C8B-B14F-4D97-AF65-F5344CB8AC3E}">
        <p14:creationId xmlns:p14="http://schemas.microsoft.com/office/powerpoint/2010/main" val="47349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SOCIAL</a:t>
            </a:r>
            <a:r>
              <a:rPr lang="en-US" sz="1200" b="0" i="0" u="none" strike="noStrike" kern="1200" baseline="0" dirty="0" smtClean="0">
                <a:solidFill>
                  <a:schemeClr val="tx1"/>
                </a:solidFill>
                <a:effectLst/>
                <a:latin typeface="+mn-lt"/>
                <a:ea typeface="+mn-ea"/>
                <a:cs typeface="+mn-cs"/>
              </a:rPr>
              <a:t> CHANGES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After the events of the devastating fire, various social changes were put into effect.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5</a:t>
            </a:fld>
            <a:endParaRPr lang="en-US"/>
          </a:p>
        </p:txBody>
      </p:sp>
    </p:spTree>
    <p:extLst>
      <p:ext uri="{BB962C8B-B14F-4D97-AF65-F5344CB8AC3E}">
        <p14:creationId xmlns:p14="http://schemas.microsoft.com/office/powerpoint/2010/main" val="1623372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Green Street stairway immediately was engulfed in flames and the only other stairway the Washington Place stairway door was locked in fear of workers stealing merchandise, which left a fire escape and elevator left that could be used for escape.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14</a:t>
            </a:fld>
            <a:endParaRPr lang="en-US"/>
          </a:p>
        </p:txBody>
      </p:sp>
    </p:spTree>
    <p:extLst>
      <p:ext uri="{BB962C8B-B14F-4D97-AF65-F5344CB8AC3E}">
        <p14:creationId xmlns:p14="http://schemas.microsoft.com/office/powerpoint/2010/main" val="222323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“Elevator operators attempted to save as many people as they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15</a:t>
            </a:fld>
            <a:endParaRPr lang="en-US"/>
          </a:p>
        </p:txBody>
      </p:sp>
    </p:spTree>
    <p:extLst>
      <p:ext uri="{BB962C8B-B14F-4D97-AF65-F5344CB8AC3E}">
        <p14:creationId xmlns:p14="http://schemas.microsoft.com/office/powerpoint/2010/main" val="34924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“…however the elevators eventually became not function able due to the extreme heat.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16</a:t>
            </a:fld>
            <a:endParaRPr lang="en-US"/>
          </a:p>
        </p:txBody>
      </p:sp>
    </p:spTree>
    <p:extLst>
      <p:ext uri="{BB962C8B-B14F-4D97-AF65-F5344CB8AC3E}">
        <p14:creationId xmlns:p14="http://schemas.microsoft.com/office/powerpoint/2010/main" val="34924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“Too many desperate people went onto the fire escape and it collapsed onto the road killing as many as 20 people on impact.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17</a:t>
            </a:fld>
            <a:endParaRPr lang="en-US"/>
          </a:p>
        </p:txBody>
      </p:sp>
    </p:spTree>
    <p:extLst>
      <p:ext uri="{BB962C8B-B14F-4D97-AF65-F5344CB8AC3E}">
        <p14:creationId xmlns:p14="http://schemas.microsoft.com/office/powerpoint/2010/main" val="357910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New York City Fire Department responded almost immediately.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18</a:t>
            </a:fld>
            <a:endParaRPr lang="en-US"/>
          </a:p>
        </p:txBody>
      </p:sp>
    </p:spTree>
    <p:extLst>
      <p:ext uri="{BB962C8B-B14F-4D97-AF65-F5344CB8AC3E}">
        <p14:creationId xmlns:p14="http://schemas.microsoft.com/office/powerpoint/2010/main" val="972692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“however they did not have tall enough ladders to reach the top of the Asch building or long enough hoses.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19</a:t>
            </a:fld>
            <a:endParaRPr lang="en-US"/>
          </a:p>
        </p:txBody>
      </p:sp>
    </p:spTree>
    <p:extLst>
      <p:ext uri="{BB962C8B-B14F-4D97-AF65-F5344CB8AC3E}">
        <p14:creationId xmlns:p14="http://schemas.microsoft.com/office/powerpoint/2010/main" val="160705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“Reports from eyewitnesses say they seen as many as 62 people jump to their deaths.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20</a:t>
            </a:fld>
            <a:endParaRPr lang="en-US"/>
          </a:p>
        </p:txBody>
      </p:sp>
    </p:spTree>
    <p:extLst>
      <p:ext uri="{BB962C8B-B14F-4D97-AF65-F5344CB8AC3E}">
        <p14:creationId xmlns:p14="http://schemas.microsoft.com/office/powerpoint/2010/main" val="283100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“In the end 129 women and 17 men died from the fire, a total of 146 people. </a:t>
            </a:r>
            <a:endParaRPr lang="en-US" dirty="0" smtClean="0">
              <a:effectLst/>
            </a:endParaRPr>
          </a:p>
          <a:p>
            <a:pPr rtl="0"/>
            <a:r>
              <a:rPr lang="en-US" sz="1200" b="0" i="0" u="none" strike="noStrike" kern="1200" dirty="0" smtClean="0">
                <a:solidFill>
                  <a:schemeClr val="tx1"/>
                </a:solidFill>
                <a:effectLst/>
                <a:latin typeface="+mn-lt"/>
                <a:ea typeface="+mn-ea"/>
                <a:cs typeface="+mn-cs"/>
              </a:rPr>
              <a:t>Many deaths were from smoke inhalation </a:t>
            </a:r>
            <a:r>
              <a:rPr lang="en-US" sz="1200" b="0" i="0" strike="sngStrike" kern="1200" dirty="0" smtClean="0">
                <a:solidFill>
                  <a:schemeClr val="tx1"/>
                </a:solidFill>
                <a:effectLst/>
                <a:latin typeface="+mn-lt"/>
                <a:ea typeface="+mn-ea"/>
                <a:cs typeface="+mn-cs"/>
              </a:rPr>
              <a:t>asphyxiation</a:t>
            </a:r>
            <a:r>
              <a:rPr lang="en-US" sz="1200" b="0" i="0" u="none" strike="noStrike" kern="1200" dirty="0" smtClean="0">
                <a:solidFill>
                  <a:schemeClr val="tx1"/>
                </a:solidFill>
                <a:effectLst/>
                <a:latin typeface="+mn-lt"/>
                <a:ea typeface="+mn-ea"/>
                <a:cs typeface="+mn-cs"/>
              </a:rPr>
              <a:t> and those who jumped out the building.”</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21</a:t>
            </a:fld>
            <a:endParaRPr lang="en-US"/>
          </a:p>
        </p:txBody>
      </p:sp>
    </p:spTree>
    <p:extLst>
      <p:ext uri="{BB962C8B-B14F-4D97-AF65-F5344CB8AC3E}">
        <p14:creationId xmlns:p14="http://schemas.microsoft.com/office/powerpoint/2010/main" val="1509388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SOCIAL</a:t>
            </a:r>
            <a:r>
              <a:rPr lang="en-US" sz="1200" b="0" i="0" u="none" strike="noStrike" kern="1200" baseline="0" dirty="0" smtClean="0">
                <a:solidFill>
                  <a:schemeClr val="tx1"/>
                </a:solidFill>
                <a:effectLst/>
                <a:latin typeface="+mn-lt"/>
                <a:ea typeface="+mn-ea"/>
                <a:cs typeface="+mn-cs"/>
              </a:rPr>
              <a:t> CHANGES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After the events of the devastating fire, various social changes were put into effect.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22</a:t>
            </a:fld>
            <a:endParaRPr lang="en-US"/>
          </a:p>
        </p:txBody>
      </p:sp>
    </p:spTree>
    <p:extLst>
      <p:ext uri="{BB962C8B-B14F-4D97-AF65-F5344CB8AC3E}">
        <p14:creationId xmlns:p14="http://schemas.microsoft.com/office/powerpoint/2010/main" val="230053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“New York City created Bureau of Fire Prevention in October 1911 to carry out inspections and enforce codes. Buildings became required to have building sprinklers above the 7th floor when there are more than 200 people in a room.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23</a:t>
            </a:fld>
            <a:endParaRPr lang="en-US"/>
          </a:p>
        </p:txBody>
      </p:sp>
    </p:spTree>
    <p:extLst>
      <p:ext uri="{BB962C8B-B14F-4D97-AF65-F5344CB8AC3E}">
        <p14:creationId xmlns:p14="http://schemas.microsoft.com/office/powerpoint/2010/main" val="30911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a:t>
            </a:r>
            <a:r>
              <a:rPr lang="en-US" sz="1200" b="0" i="0" u="none" strike="noStrike" kern="1200" dirty="0" smtClean="0">
                <a:solidFill>
                  <a:schemeClr val="tx1"/>
                </a:solidFill>
                <a:effectLst/>
                <a:latin typeface="+mn-lt"/>
                <a:ea typeface="+mn-ea"/>
                <a:cs typeface="+mn-cs"/>
              </a:rPr>
              <a:t>The Asch building was created in 1900 by John Woolley. The Triangle Waist Company factory occupied the eighth, ninth, and tenth floors of the 10-story Asch Building on the northwest corner of Greene Street and Washington Place, just east of Washington Square Park, in the Greenwich Village area of New York City. “</a:t>
            </a:r>
            <a:endParaRPr lang="en-US" b="0"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6</a:t>
            </a:fld>
            <a:endParaRPr lang="en-US"/>
          </a:p>
        </p:txBody>
      </p:sp>
    </p:spTree>
    <p:extLst>
      <p:ext uri="{BB962C8B-B14F-4D97-AF65-F5344CB8AC3E}">
        <p14:creationId xmlns:p14="http://schemas.microsoft.com/office/powerpoint/2010/main" val="1075016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        In response to the fire, retired New York City Fire Chief Edward F. Croker reveals how little the owners of the Triangle Factory cared about their employees, saying that the factory’s owners do not care about their employees or hazards in the building. (</a:t>
            </a:r>
            <a:r>
              <a:rPr lang="en-US" sz="1200" b="0" i="0" u="none" strike="noStrike" kern="1200" dirty="0" err="1" smtClean="0">
                <a:solidFill>
                  <a:schemeClr val="tx1"/>
                </a:solidFill>
                <a:effectLst/>
                <a:latin typeface="+mn-lt"/>
                <a:ea typeface="+mn-ea"/>
                <a:cs typeface="+mn-cs"/>
              </a:rPr>
              <a:t>n.pag</a:t>
            </a:r>
            <a:r>
              <a:rPr lang="en-US" sz="1200" b="0" i="0" u="none" strike="noStrike" kern="1200" dirty="0" smtClean="0">
                <a:solidFill>
                  <a:schemeClr val="tx1"/>
                </a:solidFill>
                <a:effectLst/>
                <a:latin typeface="+mn-lt"/>
                <a:ea typeface="+mn-ea"/>
                <a:cs typeface="+mn-cs"/>
              </a:rPr>
              <a:t>.). In the early industrialization era companies did not care about employee rights nor have any remorse for workers killed. Not until the Triangle Factory Fire were worker unions and federations created.”</a:t>
            </a:r>
            <a:endParaRPr lang="en-US" b="0"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24</a:t>
            </a:fld>
            <a:endParaRPr lang="en-US"/>
          </a:p>
        </p:txBody>
      </p:sp>
    </p:spTree>
    <p:extLst>
      <p:ext uri="{BB962C8B-B14F-4D97-AF65-F5344CB8AC3E}">
        <p14:creationId xmlns:p14="http://schemas.microsoft.com/office/powerpoint/2010/main" val="2499910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New York legislature passed 8 bills in 1912 that addressed sanitation, rest periods, child labor, work hours for women and children, and injuries sustained on the job.”</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25</a:t>
            </a:fld>
            <a:endParaRPr lang="en-US"/>
          </a:p>
        </p:txBody>
      </p:sp>
    </p:spTree>
    <p:extLst>
      <p:ext uri="{BB962C8B-B14F-4D97-AF65-F5344CB8AC3E}">
        <p14:creationId xmlns:p14="http://schemas.microsoft.com/office/powerpoint/2010/main" val="1567703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New York legislature passed 8 bills in 1912 that addressed sanitation, rest periods, child labor, work hours for women and children, and injuries sustained on the job.”</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26</a:t>
            </a:fld>
            <a:endParaRPr lang="en-US"/>
          </a:p>
        </p:txBody>
      </p:sp>
    </p:spTree>
    <p:extLst>
      <p:ext uri="{BB962C8B-B14F-4D97-AF65-F5344CB8AC3E}">
        <p14:creationId xmlns:p14="http://schemas.microsoft.com/office/powerpoint/2010/main" val="2618961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“In the early industrialization era companies did not care about employee rights nor have any remorse for workers killed. Not until the Triangle Factory Fire were worker unions and federations created.”</a:t>
            </a:r>
            <a:endParaRPr lang="en-US" b="0"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27</a:t>
            </a:fld>
            <a:endParaRPr lang="en-US"/>
          </a:p>
        </p:txBody>
      </p:sp>
    </p:spTree>
    <p:extLst>
      <p:ext uri="{BB962C8B-B14F-4D97-AF65-F5344CB8AC3E}">
        <p14:creationId xmlns:p14="http://schemas.microsoft.com/office/powerpoint/2010/main" val="373743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Course</a:t>
            </a:r>
            <a:r>
              <a:rPr lang="en-US" sz="1200" b="0" i="0" u="none" strike="noStrike" kern="1200" baseline="0" dirty="0" smtClean="0">
                <a:solidFill>
                  <a:schemeClr val="tx1"/>
                </a:solidFill>
                <a:effectLst/>
                <a:latin typeface="+mn-lt"/>
                <a:ea typeface="+mn-ea"/>
                <a:cs typeface="+mn-cs"/>
              </a:rPr>
              <a:t> theme</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28</a:t>
            </a:fld>
            <a:endParaRPr lang="en-US"/>
          </a:p>
        </p:txBody>
      </p:sp>
    </p:spTree>
    <p:extLst>
      <p:ext uri="{BB962C8B-B14F-4D97-AF65-F5344CB8AC3E}">
        <p14:creationId xmlns:p14="http://schemas.microsoft.com/office/powerpoint/2010/main" val="248000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Course</a:t>
            </a:r>
            <a:r>
              <a:rPr lang="en-US" sz="1200" b="0" i="0" u="none" strike="noStrike" kern="1200" baseline="0" dirty="0" smtClean="0">
                <a:solidFill>
                  <a:schemeClr val="tx1"/>
                </a:solidFill>
                <a:effectLst/>
                <a:latin typeface="+mn-lt"/>
                <a:ea typeface="+mn-ea"/>
                <a:cs typeface="+mn-cs"/>
              </a:rPr>
              <a:t> theme</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29</a:t>
            </a:fld>
            <a:endParaRPr lang="en-US"/>
          </a:p>
        </p:txBody>
      </p:sp>
    </p:spTree>
    <p:extLst>
      <p:ext uri="{BB962C8B-B14F-4D97-AF65-F5344CB8AC3E}">
        <p14:creationId xmlns:p14="http://schemas.microsoft.com/office/powerpoint/2010/main" val="106031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200" b="0" i="0" u="none" strike="noStrike" kern="1200" dirty="0" smtClean="0">
                <a:solidFill>
                  <a:schemeClr val="tx1"/>
                </a:solidFill>
                <a:effectLst/>
                <a:latin typeface="+mn-lt"/>
                <a:ea typeface="+mn-ea"/>
                <a:cs typeface="+mn-cs"/>
              </a:rPr>
              <a:t>The factory produced women’s blouses, known as “shirtwaists” under the ownership of Max </a:t>
            </a:r>
            <a:r>
              <a:rPr lang="en-US" sz="1200" b="0" i="0" u="none" strike="noStrike" kern="1200" dirty="0" err="1" smtClean="0">
                <a:solidFill>
                  <a:schemeClr val="tx1"/>
                </a:solidFill>
                <a:effectLst/>
                <a:latin typeface="+mn-lt"/>
                <a:ea typeface="+mn-ea"/>
                <a:cs typeface="+mn-cs"/>
              </a:rPr>
              <a:t>Blanck</a:t>
            </a:r>
            <a:r>
              <a:rPr lang="en-US" sz="1200" b="0" i="0" u="none" strike="noStrike" kern="1200" dirty="0" smtClean="0">
                <a:solidFill>
                  <a:schemeClr val="tx1"/>
                </a:solidFill>
                <a:effectLst/>
                <a:latin typeface="+mn-lt"/>
                <a:ea typeface="+mn-ea"/>
                <a:cs typeface="+mn-cs"/>
              </a:rPr>
              <a:t> and Isaac Harris.”</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7</a:t>
            </a:fld>
            <a:endParaRPr lang="en-US"/>
          </a:p>
        </p:txBody>
      </p:sp>
    </p:spTree>
    <p:extLst>
      <p:ext uri="{BB962C8B-B14F-4D97-AF65-F5344CB8AC3E}">
        <p14:creationId xmlns:p14="http://schemas.microsoft.com/office/powerpoint/2010/main" val="113811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“Most workers were female immigrants whose ages ranged from 15-23. The average pay was $6 dollars a week on a 6 day week working cycle while working in often crowded conditions.”</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8</a:t>
            </a:fld>
            <a:endParaRPr lang="en-US"/>
          </a:p>
        </p:txBody>
      </p:sp>
    </p:spTree>
    <p:extLst>
      <p:ext uri="{BB962C8B-B14F-4D97-AF65-F5344CB8AC3E}">
        <p14:creationId xmlns:p14="http://schemas.microsoft.com/office/powerpoint/2010/main" val="17542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(burn OLE plug-in)</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9</a:t>
            </a:fld>
            <a:endParaRPr lang="en-US"/>
          </a:p>
        </p:txBody>
      </p:sp>
    </p:spTree>
    <p:extLst>
      <p:ext uri="{BB962C8B-B14F-4D97-AF65-F5344CB8AC3E}">
        <p14:creationId xmlns:p14="http://schemas.microsoft.com/office/powerpoint/2010/main" val="363773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“On Saturday, March 25, 1911 it was an average day at closing time.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10</a:t>
            </a:fld>
            <a:endParaRPr lang="en-US"/>
          </a:p>
        </p:txBody>
      </p:sp>
    </p:spTree>
    <p:extLst>
      <p:ext uri="{BB962C8B-B14F-4D97-AF65-F5344CB8AC3E}">
        <p14:creationId xmlns:p14="http://schemas.microsoft.com/office/powerpoint/2010/main" val="103133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“At around 4:40PM a fire sparked in a trash can under one of the cutter's tables at the northeast corner of the eighth floor.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11</a:t>
            </a:fld>
            <a:endParaRPr lang="en-US"/>
          </a:p>
        </p:txBody>
      </p:sp>
    </p:spTree>
    <p:extLst>
      <p:ext uri="{BB962C8B-B14F-4D97-AF65-F5344CB8AC3E}">
        <p14:creationId xmlns:p14="http://schemas.microsoft.com/office/powerpoint/2010/main" val="103133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first alarm was pulled by a passing bystander who observed smoke on the 8</a:t>
            </a:r>
            <a:r>
              <a:rPr lang="en-US" sz="1200" b="0" i="0" u="none" strike="noStrike" kern="1200" baseline="30000" dirty="0" smtClean="0">
                <a:solidFill>
                  <a:schemeClr val="tx1"/>
                </a:solidFill>
                <a:effectLst/>
                <a:latin typeface="+mn-lt"/>
                <a:ea typeface="+mn-ea"/>
                <a:cs typeface="+mn-cs"/>
              </a:rPr>
              <a:t>th</a:t>
            </a:r>
            <a:r>
              <a:rPr lang="en-US" sz="1200" b="0" i="0" u="none" strike="noStrike" kern="1200" dirty="0" smtClean="0">
                <a:solidFill>
                  <a:schemeClr val="tx1"/>
                </a:solidFill>
                <a:effectLst/>
                <a:latin typeface="+mn-lt"/>
                <a:ea typeface="+mn-ea"/>
                <a:cs typeface="+mn-cs"/>
              </a:rPr>
              <a:t> floor at 4:45PM. “</a:t>
            </a:r>
            <a:endParaRPr lang="en-US" dirty="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12</a:t>
            </a:fld>
            <a:endParaRPr lang="en-US"/>
          </a:p>
        </p:txBody>
      </p:sp>
    </p:spTree>
    <p:extLst>
      <p:ext uri="{BB962C8B-B14F-4D97-AF65-F5344CB8AC3E}">
        <p14:creationId xmlns:p14="http://schemas.microsoft.com/office/powerpoint/2010/main" val="3209629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 employee on the 8</a:t>
            </a:r>
            <a:r>
              <a:rPr lang="en-US" sz="1200" b="0" i="0" u="none" strike="noStrike" kern="1200" baseline="30000" dirty="0" smtClean="0">
                <a:solidFill>
                  <a:schemeClr val="tx1"/>
                </a:solidFill>
                <a:effectLst/>
                <a:latin typeface="+mn-lt"/>
                <a:ea typeface="+mn-ea"/>
                <a:cs typeface="+mn-cs"/>
              </a:rPr>
              <a:t>th</a:t>
            </a:r>
            <a:r>
              <a:rPr lang="en-US" sz="1200" b="0" i="0" u="none" strike="noStrike" kern="1200" dirty="0" smtClean="0">
                <a:solidFill>
                  <a:schemeClr val="tx1"/>
                </a:solidFill>
                <a:effectLst/>
                <a:latin typeface="+mn-lt"/>
                <a:ea typeface="+mn-ea"/>
                <a:cs typeface="+mn-cs"/>
              </a:rPr>
              <a:t> floor was able to give another employee on the 10</a:t>
            </a:r>
            <a:r>
              <a:rPr lang="en-US" sz="1200" b="0" i="0" u="none" strike="noStrike" kern="1200" baseline="30000" dirty="0" smtClean="0">
                <a:solidFill>
                  <a:schemeClr val="tx1"/>
                </a:solidFill>
                <a:effectLst/>
                <a:latin typeface="+mn-lt"/>
                <a:ea typeface="+mn-ea"/>
                <a:cs typeface="+mn-cs"/>
              </a:rPr>
              <a:t>th</a:t>
            </a:r>
            <a:r>
              <a:rPr lang="en-US" sz="1200" b="0" i="0" u="none" strike="noStrike" kern="1200" dirty="0" smtClean="0">
                <a:solidFill>
                  <a:schemeClr val="tx1"/>
                </a:solidFill>
                <a:effectLst/>
                <a:latin typeface="+mn-lt"/>
                <a:ea typeface="+mn-ea"/>
                <a:cs typeface="+mn-cs"/>
              </a:rPr>
              <a:t> floor a call on a telephone to notify them however, no one notified the 9</a:t>
            </a:r>
            <a:r>
              <a:rPr lang="en-US" sz="1200" b="0" i="0" u="none" strike="noStrike" kern="1200" baseline="30000" dirty="0" smtClean="0">
                <a:solidFill>
                  <a:schemeClr val="tx1"/>
                </a:solidFill>
                <a:effectLst/>
                <a:latin typeface="+mn-lt"/>
                <a:ea typeface="+mn-ea"/>
                <a:cs typeface="+mn-cs"/>
              </a:rPr>
              <a:t>th</a:t>
            </a:r>
            <a:r>
              <a:rPr lang="en-US" sz="1200" b="0" i="0" u="none" strike="noStrike" kern="1200" dirty="0" smtClean="0">
                <a:solidFill>
                  <a:schemeClr val="tx1"/>
                </a:solidFill>
                <a:effectLst/>
                <a:latin typeface="+mn-lt"/>
                <a:ea typeface="+mn-ea"/>
                <a:cs typeface="+mn-cs"/>
              </a:rPr>
              <a:t> floor. “</a:t>
            </a:r>
            <a:endParaRPr lang="en-US" dirty="0" smtClean="0">
              <a:effectLst/>
            </a:endParaRPr>
          </a:p>
        </p:txBody>
      </p:sp>
      <p:sp>
        <p:nvSpPr>
          <p:cNvPr id="4" name="Slide Number Placeholder 3"/>
          <p:cNvSpPr>
            <a:spLocks noGrp="1"/>
          </p:cNvSpPr>
          <p:nvPr>
            <p:ph type="sldNum" sz="quarter" idx="10"/>
          </p:nvPr>
        </p:nvSpPr>
        <p:spPr/>
        <p:txBody>
          <a:bodyPr/>
          <a:lstStyle/>
          <a:p>
            <a:fld id="{E2448A4B-0CE8-4607-AD5D-FD3B2E456591}" type="slidenum">
              <a:rPr lang="en-US" smtClean="0"/>
              <a:t>13</a:t>
            </a:fld>
            <a:endParaRPr lang="en-US"/>
          </a:p>
        </p:txBody>
      </p:sp>
    </p:spTree>
    <p:extLst>
      <p:ext uri="{BB962C8B-B14F-4D97-AF65-F5344CB8AC3E}">
        <p14:creationId xmlns:p14="http://schemas.microsoft.com/office/powerpoint/2010/main" val="213589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5302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583464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528320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796919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741753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506158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96988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082BF5-7F37-43A2-8116-6326AF4A0872}" type="datetimeFigureOut">
              <a:rPr lang="en-US" smtClean="0"/>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904563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082BF5-7F37-43A2-8116-6326AF4A0872}" type="datetimeFigureOut">
              <a:rPr lang="en-US" smtClean="0"/>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799765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2BF5-7F37-43A2-8116-6326AF4A0872}" type="datetimeFigureOut">
              <a:rPr lang="en-US" smtClean="0"/>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4042233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88394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556379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775328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790241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51903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822582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514883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475857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51894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082BF5-7F37-43A2-8116-6326AF4A0872}" type="datetimeFigureOut">
              <a:rPr lang="en-US" smtClean="0"/>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2906048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082BF5-7F37-43A2-8116-6326AF4A0872}" type="datetimeFigureOut">
              <a:rPr lang="en-US" smtClean="0"/>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969060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2BF5-7F37-43A2-8116-6326AF4A0872}" type="datetimeFigureOut">
              <a:rPr lang="en-US" smtClean="0"/>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8236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136516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462163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524715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4753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390851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0225992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029128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513770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0145197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082BF5-7F37-43A2-8116-6326AF4A0872}" type="datetimeFigureOut">
              <a:rPr lang="en-US" smtClean="0"/>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600996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082BF5-7F37-43A2-8116-6326AF4A0872}" type="datetimeFigureOut">
              <a:rPr lang="en-US" smtClean="0"/>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27183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8864969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2BF5-7F37-43A2-8116-6326AF4A0872}" type="datetimeFigureOut">
              <a:rPr lang="en-US" smtClean="0"/>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9824173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4877368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515343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170609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529673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879579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6932412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102474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546461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082BF5-7F37-43A2-8116-6326AF4A0872}" type="datetimeFigureOut">
              <a:rPr lang="en-US" smtClean="0"/>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76930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082BF5-7F37-43A2-8116-6326AF4A0872}" type="datetimeFigureOut">
              <a:rPr lang="en-US" smtClean="0"/>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501441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082BF5-7F37-43A2-8116-6326AF4A0872}" type="datetimeFigureOut">
              <a:rPr lang="en-US" smtClean="0"/>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6389340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2BF5-7F37-43A2-8116-6326AF4A0872}" type="datetimeFigureOut">
              <a:rPr lang="en-US" smtClean="0"/>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260316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2492879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19419820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370008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082BF5-7F37-43A2-8116-6326AF4A0872}" type="datetimeFigureOut">
              <a:rPr lang="en-US" smtClean="0"/>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19255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082BF5-7F37-43A2-8116-6326AF4A0872}" type="datetimeFigureOut">
              <a:rPr lang="en-US" smtClean="0"/>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9773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2BF5-7F37-43A2-8116-6326AF4A0872}" type="datetimeFigureOut">
              <a:rPr lang="en-US" smtClean="0"/>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232690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38429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082BF5-7F37-43A2-8116-6326AF4A0872}" type="datetimeFigureOut">
              <a:rPr lang="en-US" smtClean="0"/>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BF6CC-2735-44C8-BDEB-ECAE6990DB98}" type="slidenum">
              <a:rPr lang="en-US" smtClean="0"/>
              <a:t>‹#›</a:t>
            </a:fld>
            <a:endParaRPr lang="en-US"/>
          </a:p>
        </p:txBody>
      </p:sp>
    </p:spTree>
    <p:extLst>
      <p:ext uri="{BB962C8B-B14F-4D97-AF65-F5344CB8AC3E}">
        <p14:creationId xmlns:p14="http://schemas.microsoft.com/office/powerpoint/2010/main" val="76919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82BF5-7F37-43A2-8116-6326AF4A0872}" type="datetimeFigureOut">
              <a:rPr lang="en-US" smtClean="0"/>
              <a:t>10/7/2013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F6CC-2735-44C8-BDEB-ECAE6990DB98}" type="slidenum">
              <a:rPr lang="en-US" smtClean="0"/>
              <a:t>‹#›</a:t>
            </a:fld>
            <a:endParaRPr lang="en-US"/>
          </a:p>
        </p:txBody>
      </p:sp>
    </p:spTree>
    <p:extLst>
      <p:ext uri="{BB962C8B-B14F-4D97-AF65-F5344CB8AC3E}">
        <p14:creationId xmlns:p14="http://schemas.microsoft.com/office/powerpoint/2010/main" val="3716614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82BF5-7F37-43A2-8116-6326AF4A0872}" type="datetimeFigureOut">
              <a:rPr lang="en-US" smtClean="0"/>
              <a:t>10/7/2013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F6CC-2735-44C8-BDEB-ECAE6990DB98}" type="slidenum">
              <a:rPr lang="en-US" smtClean="0"/>
              <a:t>‹#›</a:t>
            </a:fld>
            <a:endParaRPr lang="en-US"/>
          </a:p>
        </p:txBody>
      </p:sp>
    </p:spTree>
    <p:extLst>
      <p:ext uri="{BB962C8B-B14F-4D97-AF65-F5344CB8AC3E}">
        <p14:creationId xmlns:p14="http://schemas.microsoft.com/office/powerpoint/2010/main" val="33694514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82BF5-7F37-43A2-8116-6326AF4A0872}" type="datetimeFigureOut">
              <a:rPr lang="en-US" smtClean="0"/>
              <a:t>10/7/2013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F6CC-2735-44C8-BDEB-ECAE6990DB98}" type="slidenum">
              <a:rPr lang="en-US" smtClean="0"/>
              <a:t>‹#›</a:t>
            </a:fld>
            <a:endParaRPr lang="en-US"/>
          </a:p>
        </p:txBody>
      </p:sp>
    </p:spTree>
    <p:extLst>
      <p:ext uri="{BB962C8B-B14F-4D97-AF65-F5344CB8AC3E}">
        <p14:creationId xmlns:p14="http://schemas.microsoft.com/office/powerpoint/2010/main" val="10401383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82BF5-7F37-43A2-8116-6326AF4A0872}" type="datetimeFigureOut">
              <a:rPr lang="en-US" smtClean="0"/>
              <a:t>10/7/2013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F6CC-2735-44C8-BDEB-ECAE6990DB98}" type="slidenum">
              <a:rPr lang="en-US" smtClean="0"/>
              <a:t>‹#›</a:t>
            </a:fld>
            <a:endParaRPr lang="en-US"/>
          </a:p>
        </p:txBody>
      </p:sp>
    </p:spTree>
    <p:extLst>
      <p:ext uri="{BB962C8B-B14F-4D97-AF65-F5344CB8AC3E}">
        <p14:creationId xmlns:p14="http://schemas.microsoft.com/office/powerpoint/2010/main" val="395315109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82BF5-7F37-43A2-8116-6326AF4A0872}" type="datetimeFigureOut">
              <a:rPr lang="en-US" smtClean="0"/>
              <a:t>10/7/2013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BF6CC-2735-44C8-BDEB-ECAE6990DB98}" type="slidenum">
              <a:rPr lang="en-US" smtClean="0"/>
              <a:t>‹#›</a:t>
            </a:fld>
            <a:endParaRPr lang="en-US"/>
          </a:p>
        </p:txBody>
      </p:sp>
    </p:spTree>
    <p:extLst>
      <p:ext uri="{BB962C8B-B14F-4D97-AF65-F5344CB8AC3E}">
        <p14:creationId xmlns:p14="http://schemas.microsoft.com/office/powerpoint/2010/main" val="211951738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slideLayout" Target="../slideLayouts/slideLayout23.xml"/><Relationship Id="rId7" Type="http://schemas.microsoft.com/office/2007/relationships/hdphoto" Target="../media/hdphoto1.wdp"/><Relationship Id="rId12" Type="http://schemas.openxmlformats.org/officeDocument/2006/relationships/image" Target="../media/image16.jpe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3.pn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5.gif"/><Relationship Id="rId4" Type="http://schemas.openxmlformats.org/officeDocument/2006/relationships/notesSlide" Target="../notesSlides/notesSlide7.xml"/><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3.xml"/><Relationship Id="rId7" Type="http://schemas.openxmlformats.org/officeDocument/2006/relationships/image" Target="../media/image19.png"/><Relationship Id="rId2" Type="http://schemas.microsoft.com/office/2007/relationships/media" Target="../media/media8.mp3"/><Relationship Id="rId1" Type="http://schemas.openxmlformats.org/officeDocument/2006/relationships/audio" Target="NULL" TargetMode="External"/><Relationship Id="rId6" Type="http://schemas.openxmlformats.org/officeDocument/2006/relationships/image" Target="../media/image18.jpg"/><Relationship Id="rId11" Type="http://schemas.openxmlformats.org/officeDocument/2006/relationships/image" Target="../media/image2.png"/><Relationship Id="rId5" Type="http://schemas.openxmlformats.org/officeDocument/2006/relationships/image" Target="../media/image10.png"/><Relationship Id="rId10" Type="http://schemas.microsoft.com/office/2007/relationships/hdphoto" Target="../media/hdphoto4.wdp"/><Relationship Id="rId4" Type="http://schemas.openxmlformats.org/officeDocument/2006/relationships/notesSlide" Target="../notesSlides/notesSlide8.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png"/><Relationship Id="rId2" Type="http://schemas.microsoft.com/office/2007/relationships/media" Target="../media/media8.mp3"/><Relationship Id="rId1" Type="http://schemas.openxmlformats.org/officeDocument/2006/relationships/audio" Target="NULL" TargetMode="Externa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23.xml"/><Relationship Id="rId7" Type="http://schemas.openxmlformats.org/officeDocument/2006/relationships/image" Target="../media/image20.png"/><Relationship Id="rId12" Type="http://schemas.microsoft.com/office/2007/relationships/hdphoto" Target="../media/hdphoto5.wdp"/><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8.jpg"/><Relationship Id="rId11" Type="http://schemas.openxmlformats.org/officeDocument/2006/relationships/image" Target="../media/image21.png"/><Relationship Id="rId5" Type="http://schemas.openxmlformats.org/officeDocument/2006/relationships/image" Target="../media/image10.png"/><Relationship Id="rId10" Type="http://schemas.openxmlformats.org/officeDocument/2006/relationships/image" Target="../media/image15.gif"/><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microsoft.com/office/2007/relationships/media" Target="../media/media10.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png"/><Relationship Id="rId2" Type="http://schemas.microsoft.com/office/2007/relationships/media" Target="../media/media10.mp3"/><Relationship Id="rId1" Type="http://schemas.openxmlformats.org/officeDocument/2006/relationships/audio" Target="NULL" TargetMode="External"/><Relationship Id="rId6" Type="http://schemas.openxmlformats.org/officeDocument/2006/relationships/image" Target="../media/image23.jp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5.png"/><Relationship Id="rId2" Type="http://schemas.microsoft.com/office/2007/relationships/media" Target="../media/media1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34.xml"/><Relationship Id="rId7" Type="http://schemas.microsoft.com/office/2007/relationships/hdphoto" Target="../media/hdphoto6.wdp"/><Relationship Id="rId2" Type="http://schemas.microsoft.com/office/2007/relationships/media" Target="../media/media12.mp3"/><Relationship Id="rId1" Type="http://schemas.openxmlformats.org/officeDocument/2006/relationships/audio" Target="NULL" TargetMode="Externa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8.jpe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0.jpe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slideLayout" Target="../slideLayouts/slideLayout34.xml"/><Relationship Id="rId7" Type="http://schemas.openxmlformats.org/officeDocument/2006/relationships/image" Target="../media/image32.png"/><Relationship Id="rId2" Type="http://schemas.microsoft.com/office/2007/relationships/media" Target="../media/media18.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slideLayout" Target="../slideLayouts/slideLayout34.xml"/><Relationship Id="rId7" Type="http://schemas.openxmlformats.org/officeDocument/2006/relationships/image" Target="../media/image34.png"/><Relationship Id="rId2" Type="http://schemas.microsoft.com/office/2007/relationships/media" Target="../media/media18.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2.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image" Target="../media/image6.jpe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image" Target="../media/image9.jp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8.jp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2087691" y="1613118"/>
            <a:ext cx="8016618" cy="3631763"/>
          </a:xfrm>
          <a:prstGeom prst="rect">
            <a:avLst/>
          </a:prstGeom>
          <a:noFill/>
        </p:spPr>
        <p:txBody>
          <a:bodyPr wrap="none" rtlCol="0">
            <a:spAutoFit/>
          </a:bodyPr>
          <a:lstStyle/>
          <a:p>
            <a:pPr algn="ctr"/>
            <a:r>
              <a:rPr lang="en-US" sz="11500" dirty="0" smtClean="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Triangle</a:t>
            </a:r>
          </a:p>
          <a:p>
            <a:pPr algn="ctr"/>
            <a:r>
              <a:rPr lang="en-US" sz="11500" dirty="0" smtClean="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Factory </a:t>
            </a:r>
            <a:r>
              <a:rPr lang="en-US" sz="11500" dirty="0" smtClean="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Fire</a:t>
            </a:r>
            <a:endParaRPr lang="en-US" sz="11500" dirty="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pic>
        <p:nvPicPr>
          <p:cNvPr id="2" name="Decline">
            <a:hlinkClick r:id="" action="ppaction://media"/>
          </p:cNvPr>
          <p:cNvPicPr>
            <a:picLocks noChangeAspect="1"/>
          </p:cNvPicPr>
          <p:nvPr>
            <a:audioFile r:link="rId1"/>
            <p:extLst>
              <p:ext uri="{DAA4B4D4-6D71-4841-9C94-3DE7FCFB9230}">
                <p14:media xmlns:p14="http://schemas.microsoft.com/office/powerpoint/2010/main" r:embed="rId2">
                  <p14:trim end="0.15"/>
                  <p14:fade in="1000" out="5000"/>
                </p14:media>
              </p:ext>
            </p:extLst>
          </p:nvPr>
        </p:nvPicPr>
        <p:blipFill>
          <a:blip r:embed="rId5"/>
          <a:stretch>
            <a:fillRect/>
          </a:stretch>
        </p:blipFill>
        <p:spPr>
          <a:xfrm>
            <a:off x="-538686" y="4553397"/>
            <a:ext cx="306387" cy="306387"/>
          </a:xfrm>
          <a:prstGeom prst="rect">
            <a:avLst/>
          </a:prstGeom>
        </p:spPr>
      </p:pic>
    </p:spTree>
    <p:extLst>
      <p:ext uri="{BB962C8B-B14F-4D97-AF65-F5344CB8AC3E}">
        <p14:creationId xmlns:p14="http://schemas.microsoft.com/office/powerpoint/2010/main" val="129592827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01 OnSaturday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4847" y="4222369"/>
            <a:ext cx="487363" cy="487363"/>
          </a:xfrm>
          <a:prstGeom prst="rect">
            <a:avLst/>
          </a:prstGeom>
        </p:spPr>
      </p:pic>
      <p:pic>
        <p:nvPicPr>
          <p:cNvPr id="1026" name="Picture 2" descr="http://aidwatchers.com/wp/wp-content/uploads/2011/03/Workers_at_Triangle.png"/>
          <p:cNvPicPr>
            <a:picLocks noChangeAspect="1" noChangeArrowheads="1"/>
          </p:cNvPicPr>
          <p:nvPr/>
        </p:nvPicPr>
        <p:blipFill rotWithShape="1">
          <a:blip r:embed="rId7">
            <a:extLst>
              <a:ext uri="{28A0092B-C50C-407E-A947-70E740481C1C}">
                <a14:useLocalDpi xmlns:a14="http://schemas.microsoft.com/office/drawing/2010/main" val="0"/>
              </a:ext>
            </a:extLst>
          </a:blip>
          <a:srcRect t="9385" b="1574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071722"/>
      </p:ext>
    </p:extLst>
  </p:cSld>
  <p:clrMapOvr>
    <a:masterClrMapping/>
  </p:clrMapOvr>
  <mc:AlternateContent xmlns:mc="http://schemas.openxmlformats.org/markup-compatibility/2006" xmlns:p14="http://schemas.microsoft.com/office/powerpoint/2010/main">
    <mc:Choice Requires="p14">
      <p:transition spd="slow" advClick="0" advTm="8000">
        <p14:flash/>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050" name="Picture 2" descr="http://www.mrcad.com/download/radiosity-room-setup.jpg"/>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0" b="100000" l="0" r="100000">
                        <a14:foregroundMark x1="87813" y1="17500" x2="14219" y2="90417"/>
                        <a14:foregroundMark x1="29219" y1="16458" x2="21094" y2="80000"/>
                        <a14:foregroundMark x1="16875" y1="12292" x2="9219" y2="71250"/>
                        <a14:foregroundMark x1="29531" y1="13542" x2="93438" y2="10417"/>
                        <a14:foregroundMark x1="7031" y1="60417" x2="4063" y2="91250"/>
                        <a14:foregroundMark x1="20313" y1="93958" x2="76719" y2="93958"/>
                        <a14:foregroundMark x1="96406" y1="84375" x2="61406" y2="82292"/>
                        <a14:foregroundMark x1="89219" y1="96042" x2="2188" y2="96875"/>
                        <a14:foregroundMark x1="47188" y1="87917" x2="21094" y2="87917"/>
                        <a14:foregroundMark x1="3125" y1="58333" x2="8906" y2="12083"/>
                        <a14:foregroundMark x1="70625" y1="97500" x2="97656" y2="96875"/>
                        <a14:foregroundMark x1="75156" y1="36458" x2="76406" y2="70833"/>
                        <a14:foregroundMark x1="77813" y1="73542" x2="93750" y2="73542"/>
                        <a14:foregroundMark x1="10938" y1="78750" x2="19375" y2="36458"/>
                        <a14:foregroundMark x1="31719" y1="47083" x2="35313" y2="86458"/>
                      </a14:backgroundRemoval>
                    </a14:imgEffect>
                  </a14:imgLayer>
                </a14:imgProps>
              </a:ext>
              <a:ext uri="{28A0092B-C50C-407E-A947-70E740481C1C}">
                <a14:useLocalDpi xmlns:a14="http://schemas.microsoft.com/office/drawing/2010/main" val="0"/>
              </a:ext>
            </a:extLst>
          </a:blip>
          <a:srcRect t="15251" b="9893"/>
          <a:stretch/>
        </p:blipFill>
        <p:spPr bwMode="auto">
          <a:xfrm>
            <a:off x="-23584" y="0"/>
            <a:ext cx="1221558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4photos.net/photosv5/steel_trash_can_1341817981.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8313" l="10000" r="90000">
                        <a14:foregroundMark x1="41000" y1="47375" x2="43250" y2="26000"/>
                      </a14:backgroundRemoval>
                    </a14:imgEffect>
                  </a14:imgLayer>
                </a14:imgProps>
              </a:ext>
              <a:ext uri="{28A0092B-C50C-407E-A947-70E740481C1C}">
                <a14:useLocalDpi xmlns:a14="http://schemas.microsoft.com/office/drawing/2010/main" val="0"/>
              </a:ext>
            </a:extLst>
          </a:blip>
          <a:srcRect/>
          <a:stretch>
            <a:fillRect/>
          </a:stretch>
        </p:blipFill>
        <p:spPr bwMode="auto">
          <a:xfrm>
            <a:off x="6724525" y="4204768"/>
            <a:ext cx="3052439" cy="4066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hegreen.stanleylieber.com/src/362588933.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493825" y="3209732"/>
            <a:ext cx="1817835" cy="2275188"/>
          </a:xfrm>
          <a:prstGeom prst="rect">
            <a:avLst/>
          </a:prstGeom>
          <a:noFill/>
          <a:extLst>
            <a:ext uri="{909E8E84-426E-40DD-AFC4-6F175D3DCCD1}">
              <a14:hiddenFill xmlns:a14="http://schemas.microsoft.com/office/drawing/2010/main">
                <a:solidFill>
                  <a:srgbClr val="FFFFFF"/>
                </a:solidFill>
              </a14:hiddenFill>
            </a:ext>
          </a:extLst>
        </p:spPr>
      </p:pic>
      <p:pic>
        <p:nvPicPr>
          <p:cNvPr id="4" name="02 AtAround440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635823" y="5676096"/>
            <a:ext cx="487362" cy="487362"/>
          </a:xfrm>
          <a:prstGeom prst="rect">
            <a:avLst/>
          </a:prstGeom>
        </p:spPr>
      </p:pic>
      <p:sp>
        <p:nvSpPr>
          <p:cNvPr id="7" name="Parallelogram 6"/>
          <p:cNvSpPr/>
          <p:nvPr/>
        </p:nvSpPr>
        <p:spPr>
          <a:xfrm rot="548913">
            <a:off x="-3448791" y="1779111"/>
            <a:ext cx="12922278" cy="4851313"/>
          </a:xfrm>
          <a:prstGeom prst="parallelogram">
            <a:avLst>
              <a:gd name="adj" fmla="val 0"/>
            </a:avLst>
          </a:prstGeom>
          <a:blipFill>
            <a:blip r:embed="rId12"/>
            <a:tile tx="0" ty="0" sx="100000" sy="100000" flip="none" algn="tl"/>
          </a:blipFill>
          <a:ln>
            <a:noFill/>
          </a:ln>
          <a:scene3d>
            <a:camera prst="isometricOffAxis1Top">
              <a:rot lat="18415699" lon="17424429" rev="4269136"/>
            </a:camera>
            <a:lightRig rig="threePt" dir="t"/>
          </a:scene3d>
          <a:sp3d>
            <a:bevelT/>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3"/>
          <a:stretch>
            <a:fillRect/>
          </a:stretch>
        </p:blipFill>
        <p:spPr>
          <a:xfrm>
            <a:off x="4729065" y="1089578"/>
            <a:ext cx="1224414" cy="1224414"/>
          </a:xfrm>
          <a:prstGeom prst="rect">
            <a:avLst/>
          </a:prstGeom>
          <a:scene3d>
            <a:camera prst="perspectiveRight"/>
            <a:lightRig rig="threePt" dir="t"/>
          </a:scene3d>
        </p:spPr>
      </p:pic>
    </p:spTree>
    <p:extLst>
      <p:ext uri="{BB962C8B-B14F-4D97-AF65-F5344CB8AC3E}">
        <p14:creationId xmlns:p14="http://schemas.microsoft.com/office/powerpoint/2010/main" val="4065280402"/>
      </p:ext>
    </p:extLst>
  </p:cSld>
  <p:clrMapOvr>
    <a:masterClrMapping/>
  </p:clrMapOvr>
  <mc:AlternateContent xmlns:mc="http://schemas.openxmlformats.org/markup-compatibility/2006">
    <mc:Choice xmlns:p14="http://schemas.microsoft.com/office/powerpoint/2010/main" Requires="p14">
      <p:transition spd="slow" advClick="0" advTm="11000">
        <p14:flash/>
      </p:transition>
    </mc:Choice>
    <mc:Fallback>
      <p:transition spd="slow"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86" fill="hold"/>
                                        <p:tgtEl>
                                          <p:spTgt spid="4"/>
                                        </p:tgtEl>
                                      </p:cBhvr>
                                    </p:cmd>
                                  </p:childTnLst>
                                </p:cTn>
                              </p:par>
                              <p:par>
                                <p:cTn id="7" presetID="10" presetClass="entr" presetSubtype="0" fill="hold" nodeType="withEffect">
                                  <p:stCondLst>
                                    <p:cond delay="17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47" presetClass="exit" presetSubtype="0" fill="hold" grpId="0" nodeType="withEffect">
                                  <p:stCondLst>
                                    <p:cond delay="350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10" presetClass="entr" presetSubtype="0" fill="hold" nodeType="withEffect">
                                  <p:stCondLst>
                                    <p:cond delay="560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9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4"/>
                </p:tgtEl>
              </p:cMediaNode>
            </p:audio>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38413" r="6801"/>
          <a:stretch/>
        </p:blipFill>
        <p:spPr>
          <a:xfrm>
            <a:off x="0" y="0"/>
            <a:ext cx="12192000" cy="6858000"/>
          </a:xfrm>
          <a:prstGeom prst="rect">
            <a:avLst/>
          </a:prstGeom>
        </p:spPr>
      </p:pic>
      <p:pic>
        <p:nvPicPr>
          <p:cNvPr id="4098" name="Picture 2" descr="http://farm3.staticflickr.com/2601/3662309631_eac4da4419_z.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6364" b="65613" l="39375" r="50469">
                        <a14:foregroundMark x1="47031" y1="51976" x2="45469" y2="43874"/>
                        <a14:foregroundMark x1="46250" y1="43478" x2="46250" y2="43478"/>
                        <a14:foregroundMark x1="47969" y1="61858" x2="47969" y2="61858"/>
                        <a14:foregroundMark x1="46719" y1="60079" x2="48281" y2="62055"/>
                        <a14:foregroundMark x1="46563" y1="43083" x2="44844" y2="49802"/>
                        <a14:foregroundMark x1="45625" y1="51581" x2="42188" y2="49407"/>
                      </a14:backgroundRemoval>
                    </a14:imgEffect>
                  </a14:imgLayer>
                </a14:imgProps>
              </a:ext>
              <a:ext uri="{28A0092B-C50C-407E-A947-70E740481C1C}">
                <a14:useLocalDpi xmlns:a14="http://schemas.microsoft.com/office/drawing/2010/main" val="0"/>
              </a:ext>
            </a:extLst>
          </a:blip>
          <a:srcRect l="41098" t="40513" r="45936" b="34126"/>
          <a:stretch/>
        </p:blipFill>
        <p:spPr bwMode="auto">
          <a:xfrm>
            <a:off x="8958632" y="2155370"/>
            <a:ext cx="3233368" cy="5007431"/>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04" name="Picture 8" descr="http://forgotten-ny.com/wp-content/gallery/warren_post_2/warren-alarm_-1978-bm_.jpg"/>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9707" b="97619" l="35833" r="90000">
                        <a14:backgroundMark x1="27222" y1="15568" x2="35000" y2="91392"/>
                        <a14:backgroundMark x1="8611" y1="55495" x2="8611" y2="55495"/>
                        <a14:backgroundMark x1="63333" y1="32967" x2="73611" y2="27289"/>
                        <a14:backgroundMark x1="41111" y1="50549" x2="41389" y2="68681"/>
                      </a14:backgroundRemoval>
                    </a14:imgEffect>
                  </a14:imgLayer>
                </a14:imgProps>
              </a:ext>
              <a:ext uri="{28A0092B-C50C-407E-A947-70E740481C1C}">
                <a14:useLocalDpi xmlns:a14="http://schemas.microsoft.com/office/drawing/2010/main" val="0"/>
              </a:ext>
            </a:extLst>
          </a:blip>
          <a:srcRect l="19307" t="20051" r="31788" b="8439"/>
          <a:stretch/>
        </p:blipFill>
        <p:spPr bwMode="auto">
          <a:xfrm>
            <a:off x="5127174" y="3973286"/>
            <a:ext cx="1216746" cy="2699657"/>
          </a:xfrm>
          <a:prstGeom prst="rect">
            <a:avLst/>
          </a:prstGeom>
          <a:noFill/>
          <a:extLst>
            <a:ext uri="{909E8E84-426E-40DD-AFC4-6F175D3DCCD1}">
              <a14:hiddenFill xmlns:a14="http://schemas.microsoft.com/office/drawing/2010/main">
                <a:solidFill>
                  <a:srgbClr val="FFFFFF"/>
                </a:solidFill>
              </a14:hiddenFill>
            </a:ext>
          </a:extLst>
        </p:spPr>
      </p:pic>
      <p:pic>
        <p:nvPicPr>
          <p:cNvPr id="2" name="03 TheFirstAlarm_boosted">
            <a:hlinkClick r:id="" action="ppaction://media"/>
          </p:cNvPr>
          <p:cNvPicPr>
            <a:picLocks noChangeAspect="1"/>
          </p:cNvPicPr>
          <p:nvPr>
            <a:audioFile r:link="rId1"/>
            <p:extLst>
              <p:ext uri="{DAA4B4D4-6D71-4841-9C94-3DE7FCFB9230}">
                <p14:media xmlns:p14="http://schemas.microsoft.com/office/powerpoint/2010/main" r:embed="rId2">
                  <p14:trim end="10537.8163"/>
                </p14:media>
              </p:ext>
            </p:extLst>
          </p:nvPr>
        </p:nvPicPr>
        <p:blipFill>
          <a:blip r:embed="rId11"/>
          <a:stretch>
            <a:fillRect/>
          </a:stretch>
        </p:blipFill>
        <p:spPr>
          <a:xfrm>
            <a:off x="-1941562" y="4593659"/>
            <a:ext cx="1458913" cy="1458910"/>
          </a:xfrm>
          <a:prstGeom prst="rect">
            <a:avLst/>
          </a:prstGeom>
        </p:spPr>
      </p:pic>
      <p:sp>
        <p:nvSpPr>
          <p:cNvPr id="9" name="Pentagon 8"/>
          <p:cNvSpPr/>
          <p:nvPr/>
        </p:nvSpPr>
        <p:spPr>
          <a:xfrm>
            <a:off x="3145536" y="2212848"/>
            <a:ext cx="2036502" cy="603504"/>
          </a:xfrm>
          <a:prstGeom prst="homePlate">
            <a:avLst/>
          </a:prstGeom>
          <a:scene3d>
            <a:camera prst="isometricOffAxis1Right"/>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dirty="0" smtClean="0">
                <a:latin typeface="Arial" pitchFamily="34" charset="0"/>
                <a:cs typeface="Arial" pitchFamily="34" charset="0"/>
              </a:rPr>
              <a:t>Greene</a:t>
            </a:r>
            <a:endParaRPr lang="en-US" sz="3600" dirty="0">
              <a:latin typeface="Arial" pitchFamily="34" charset="0"/>
              <a:cs typeface="Arial" pitchFamily="34" charset="0"/>
            </a:endParaRPr>
          </a:p>
        </p:txBody>
      </p:sp>
      <p:sp>
        <p:nvSpPr>
          <p:cNvPr id="10" name="Pentagon 9"/>
          <p:cNvSpPr/>
          <p:nvPr/>
        </p:nvSpPr>
        <p:spPr>
          <a:xfrm flipH="1">
            <a:off x="932688" y="1892808"/>
            <a:ext cx="2328672" cy="603504"/>
          </a:xfrm>
          <a:prstGeom prst="homePlate">
            <a:avLst/>
          </a:prstGeom>
          <a:scene3d>
            <a:camera prst="isometricOffAxis2Left"/>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smtClean="0">
                <a:latin typeface="Arial" pitchFamily="34" charset="0"/>
                <a:cs typeface="Arial" pitchFamily="34" charset="0"/>
              </a:rPr>
              <a:t>Washington</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866946907"/>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83" fill="hold"/>
                                        <p:tgtEl>
                                          <p:spTgt spid="2"/>
                                        </p:tgtEl>
                                      </p:cBhvr>
                                    </p:cmd>
                                  </p:childTnLst>
                                </p:cTn>
                              </p:par>
                              <p:par>
                                <p:cTn id="7" presetID="35" presetClass="path" presetSubtype="0" accel="50000" decel="50000" fill="hold" nodeType="withEffect">
                                  <p:stCondLst>
                                    <p:cond delay="2100"/>
                                  </p:stCondLst>
                                  <p:childTnLst>
                                    <p:animMotion origin="layout" path="M 2.29167E-6 1.85185E-6 L -0.19909 -0.00116 " pathEditMode="relative" rAng="0" ptsTypes="AA">
                                      <p:cBhvr>
                                        <p:cTn id="8" dur="2900" fill="hold"/>
                                        <p:tgtEl>
                                          <p:spTgt spid="4098"/>
                                        </p:tgtEl>
                                        <p:attrNameLst>
                                          <p:attrName>ppt_x</p:attrName>
                                          <p:attrName>ppt_y</p:attrName>
                                        </p:attrNameLst>
                                      </p:cBhvr>
                                      <p:rCtr x="-9961" y="-6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5" name="Picture 2" descr="http://upload.wikimedia.org/wikipedia/commons/0/07/Triangle_Shirtwaist_Factory_fire_building.jpg"/>
          <p:cNvPicPr>
            <a:picLocks noChangeAspect="1" noChangeArrowheads="1"/>
          </p:cNvPicPr>
          <p:nvPr/>
        </p:nvPicPr>
        <p:blipFill rotWithShape="1">
          <a:blip r:embed="rId6">
            <a:extLst>
              <a:ext uri="{28A0092B-C50C-407E-A947-70E740481C1C}">
                <a14:useLocalDpi xmlns:a14="http://schemas.microsoft.com/office/drawing/2010/main" val="0"/>
              </a:ext>
            </a:extLst>
          </a:blip>
          <a:srcRect l="-239" t="-239" r="239" b="62199"/>
          <a:stretch/>
        </p:blipFill>
        <p:spPr bwMode="auto">
          <a:xfrm>
            <a:off x="-130629" y="-146380"/>
            <a:ext cx="12322629" cy="700438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877824" y="1828800"/>
            <a:ext cx="11320272" cy="5065776"/>
          </a:xfrm>
          <a:custGeom>
            <a:avLst/>
            <a:gdLst>
              <a:gd name="connsiteX0" fmla="*/ 73152 w 11320272"/>
              <a:gd name="connsiteY0" fmla="*/ 4901184 h 5065776"/>
              <a:gd name="connsiteX1" fmla="*/ 4974336 w 11320272"/>
              <a:gd name="connsiteY1" fmla="*/ 0 h 5065776"/>
              <a:gd name="connsiteX2" fmla="*/ 11320272 w 11320272"/>
              <a:gd name="connsiteY2" fmla="*/ 3054096 h 5065776"/>
              <a:gd name="connsiteX3" fmla="*/ 11320272 w 11320272"/>
              <a:gd name="connsiteY3" fmla="*/ 4224528 h 5065776"/>
              <a:gd name="connsiteX4" fmla="*/ 5010912 w 11320272"/>
              <a:gd name="connsiteY4" fmla="*/ 1389888 h 5065776"/>
              <a:gd name="connsiteX5" fmla="*/ 1115568 w 11320272"/>
              <a:gd name="connsiteY5" fmla="*/ 5065776 h 5065776"/>
              <a:gd name="connsiteX6" fmla="*/ 0 w 11320272"/>
              <a:gd name="connsiteY6" fmla="*/ 5047488 h 506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0272" h="5065776">
                <a:moveTo>
                  <a:pt x="73152" y="4901184"/>
                </a:moveTo>
                <a:lnTo>
                  <a:pt x="4974336" y="0"/>
                </a:lnTo>
                <a:lnTo>
                  <a:pt x="11320272" y="3054096"/>
                </a:lnTo>
                <a:lnTo>
                  <a:pt x="11320272" y="4224528"/>
                </a:lnTo>
                <a:lnTo>
                  <a:pt x="5010912" y="1389888"/>
                </a:lnTo>
                <a:lnTo>
                  <a:pt x="1115568" y="5065776"/>
                </a:lnTo>
                <a:lnTo>
                  <a:pt x="0" y="5047488"/>
                </a:lnTo>
              </a:path>
            </a:pathLst>
          </a:custGeom>
          <a:solidFill>
            <a:schemeClr val="accent6">
              <a:alpha val="4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reeform 2"/>
          <p:cNvSpPr/>
          <p:nvPr/>
        </p:nvSpPr>
        <p:spPr>
          <a:xfrm>
            <a:off x="2011680" y="3236976"/>
            <a:ext cx="10222992" cy="3694176"/>
          </a:xfrm>
          <a:custGeom>
            <a:avLst/>
            <a:gdLst>
              <a:gd name="connsiteX0" fmla="*/ 0 w 10222992"/>
              <a:gd name="connsiteY0" fmla="*/ 3657600 h 3694176"/>
              <a:gd name="connsiteX1" fmla="*/ 1298448 w 10222992"/>
              <a:gd name="connsiteY1" fmla="*/ 3657600 h 3694176"/>
              <a:gd name="connsiteX2" fmla="*/ 3822192 w 10222992"/>
              <a:gd name="connsiteY2" fmla="*/ 1591056 h 3694176"/>
              <a:gd name="connsiteX3" fmla="*/ 9180576 w 10222992"/>
              <a:gd name="connsiteY3" fmla="*/ 3694176 h 3694176"/>
              <a:gd name="connsiteX4" fmla="*/ 10222992 w 10222992"/>
              <a:gd name="connsiteY4" fmla="*/ 3639312 h 3694176"/>
              <a:gd name="connsiteX5" fmla="*/ 10222992 w 10222992"/>
              <a:gd name="connsiteY5" fmla="*/ 2816352 h 3694176"/>
              <a:gd name="connsiteX6" fmla="*/ 3877056 w 10222992"/>
              <a:gd name="connsiteY6" fmla="*/ 0 h 3694176"/>
              <a:gd name="connsiteX7" fmla="*/ 0 w 10222992"/>
              <a:gd name="connsiteY7" fmla="*/ 3657600 h 369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992" h="3694176">
                <a:moveTo>
                  <a:pt x="0" y="3657600"/>
                </a:moveTo>
                <a:lnTo>
                  <a:pt x="1298448" y="3657600"/>
                </a:lnTo>
                <a:lnTo>
                  <a:pt x="3822192" y="1591056"/>
                </a:lnTo>
                <a:lnTo>
                  <a:pt x="9180576" y="3694176"/>
                </a:lnTo>
                <a:lnTo>
                  <a:pt x="10222992" y="3639312"/>
                </a:lnTo>
                <a:lnTo>
                  <a:pt x="10222992" y="2816352"/>
                </a:lnTo>
                <a:lnTo>
                  <a:pt x="3877056" y="0"/>
                </a:lnTo>
                <a:lnTo>
                  <a:pt x="0" y="36576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a:off x="749808" y="365760"/>
            <a:ext cx="11466576" cy="6528816"/>
          </a:xfrm>
          <a:custGeom>
            <a:avLst/>
            <a:gdLst>
              <a:gd name="connsiteX0" fmla="*/ 128016 w 11466576"/>
              <a:gd name="connsiteY0" fmla="*/ 6473952 h 6528816"/>
              <a:gd name="connsiteX1" fmla="*/ 109728 w 11466576"/>
              <a:gd name="connsiteY1" fmla="*/ 5742432 h 6528816"/>
              <a:gd name="connsiteX2" fmla="*/ 5157216 w 11466576"/>
              <a:gd name="connsiteY2" fmla="*/ 0 h 6528816"/>
              <a:gd name="connsiteX3" fmla="*/ 11466576 w 11466576"/>
              <a:gd name="connsiteY3" fmla="*/ 3419856 h 6528816"/>
              <a:gd name="connsiteX4" fmla="*/ 11466576 w 11466576"/>
              <a:gd name="connsiteY4" fmla="*/ 4535424 h 6528816"/>
              <a:gd name="connsiteX5" fmla="*/ 5102352 w 11466576"/>
              <a:gd name="connsiteY5" fmla="*/ 1499616 h 6528816"/>
              <a:gd name="connsiteX6" fmla="*/ 0 w 11466576"/>
              <a:gd name="connsiteY6" fmla="*/ 6528816 h 6528816"/>
              <a:gd name="connsiteX7" fmla="*/ 0 w 11466576"/>
              <a:gd name="connsiteY7" fmla="*/ 6528816 h 6528816"/>
              <a:gd name="connsiteX8" fmla="*/ 54864 w 11466576"/>
              <a:gd name="connsiteY8" fmla="*/ 6473952 h 652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6576" h="6528816">
                <a:moveTo>
                  <a:pt x="128016" y="6473952"/>
                </a:moveTo>
                <a:lnTo>
                  <a:pt x="109728" y="5742432"/>
                </a:lnTo>
                <a:lnTo>
                  <a:pt x="5157216" y="0"/>
                </a:lnTo>
                <a:lnTo>
                  <a:pt x="11466576" y="3419856"/>
                </a:lnTo>
                <a:lnTo>
                  <a:pt x="11466576" y="4535424"/>
                </a:lnTo>
                <a:lnTo>
                  <a:pt x="5102352" y="1499616"/>
                </a:lnTo>
                <a:lnTo>
                  <a:pt x="0" y="6528816"/>
                </a:lnTo>
                <a:lnTo>
                  <a:pt x="0" y="6528816"/>
                </a:lnTo>
                <a:lnTo>
                  <a:pt x="54864" y="6473952"/>
                </a:lnTo>
              </a:path>
            </a:pathLst>
          </a:custGeom>
          <a:solidFill>
            <a:srgbClr val="FF0000">
              <a:alpha val="50196"/>
            </a:srgb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859536" y="-109728"/>
            <a:ext cx="11375136" cy="6217920"/>
          </a:xfrm>
          <a:custGeom>
            <a:avLst/>
            <a:gdLst>
              <a:gd name="connsiteX0" fmla="*/ 73152 w 11375136"/>
              <a:gd name="connsiteY0" fmla="*/ 5303520 h 6217920"/>
              <a:gd name="connsiteX1" fmla="*/ 0 w 11375136"/>
              <a:gd name="connsiteY1" fmla="*/ 6217920 h 6217920"/>
              <a:gd name="connsiteX2" fmla="*/ 5065776 w 11375136"/>
              <a:gd name="connsiteY2" fmla="*/ 493776 h 6217920"/>
              <a:gd name="connsiteX3" fmla="*/ 11375136 w 11375136"/>
              <a:gd name="connsiteY3" fmla="*/ 3895344 h 6217920"/>
              <a:gd name="connsiteX4" fmla="*/ 11356848 w 11375136"/>
              <a:gd name="connsiteY4" fmla="*/ 2871216 h 6217920"/>
              <a:gd name="connsiteX5" fmla="*/ 6163056 w 11375136"/>
              <a:gd name="connsiteY5" fmla="*/ 18288 h 6217920"/>
              <a:gd name="connsiteX6" fmla="*/ 4425696 w 11375136"/>
              <a:gd name="connsiteY6" fmla="*/ 0 h 6217920"/>
              <a:gd name="connsiteX7" fmla="*/ 73152 w 11375136"/>
              <a:gd name="connsiteY7" fmla="*/ 5303520 h 621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5136" h="6217920">
                <a:moveTo>
                  <a:pt x="73152" y="5303520"/>
                </a:moveTo>
                <a:lnTo>
                  <a:pt x="0" y="6217920"/>
                </a:lnTo>
                <a:lnTo>
                  <a:pt x="5065776" y="493776"/>
                </a:lnTo>
                <a:lnTo>
                  <a:pt x="11375136" y="3895344"/>
                </a:lnTo>
                <a:lnTo>
                  <a:pt x="11356848" y="2871216"/>
                </a:lnTo>
                <a:lnTo>
                  <a:pt x="6163056" y="18288"/>
                </a:lnTo>
                <a:lnTo>
                  <a:pt x="4425696" y="0"/>
                </a:lnTo>
                <a:lnTo>
                  <a:pt x="73152" y="5303520"/>
                </a:lnTo>
                <a:close/>
              </a:path>
            </a:pathLst>
          </a:custGeom>
          <a:solidFill>
            <a:schemeClr val="accent6">
              <a:alpha val="50196"/>
            </a:schemeClr>
          </a:solidFill>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ircular Arrow 7"/>
          <p:cNvSpPr/>
          <p:nvPr/>
        </p:nvSpPr>
        <p:spPr>
          <a:xfrm rot="15926996">
            <a:off x="3155810" y="851651"/>
            <a:ext cx="3621024" cy="2984924"/>
          </a:xfrm>
          <a:prstGeom prst="circularArrow">
            <a:avLst>
              <a:gd name="adj1" fmla="val 9092"/>
              <a:gd name="adj2" fmla="val 1024903"/>
              <a:gd name="adj3" fmla="val 20710351"/>
              <a:gd name="adj4" fmla="val 11468096"/>
              <a:gd name="adj5" fmla="val 15500"/>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9" name="03 TheFirstAlarm_boosted">
            <a:hlinkClick r:id="" action="ppaction://media"/>
          </p:cNvPr>
          <p:cNvPicPr>
            <a:picLocks noChangeAspect="1"/>
          </p:cNvPicPr>
          <p:nvPr>
            <a:audioFile r:link="rId1"/>
            <p:extLst>
              <p:ext uri="{DAA4B4D4-6D71-4841-9C94-3DE7FCFB9230}">
                <p14:media xmlns:p14="http://schemas.microsoft.com/office/powerpoint/2010/main" r:embed="rId2">
                  <p14:trim st="7982" end="0.8163"/>
                </p14:media>
              </p:ext>
            </p:extLst>
          </p:nvPr>
        </p:nvPicPr>
        <p:blipFill>
          <a:blip r:embed="rId7"/>
          <a:stretch>
            <a:fillRect/>
          </a:stretch>
        </p:blipFill>
        <p:spPr>
          <a:xfrm>
            <a:off x="-1941562" y="4593659"/>
            <a:ext cx="1458913" cy="1458910"/>
          </a:xfrm>
          <a:prstGeom prst="rect">
            <a:avLst/>
          </a:prstGeom>
        </p:spPr>
      </p:pic>
    </p:spTree>
    <p:extLst>
      <p:ext uri="{BB962C8B-B14F-4D97-AF65-F5344CB8AC3E}">
        <p14:creationId xmlns:p14="http://schemas.microsoft.com/office/powerpoint/2010/main" val="2139176730"/>
      </p:ext>
    </p:extLst>
  </p:cSld>
  <p:clrMapOvr>
    <a:masterClrMapping/>
  </p:clrMapOvr>
  <p:transition spd="slow" advClick="0" advTm="1400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538" fill="hold"/>
                                        <p:tgtEl>
                                          <p:spTgt spid="9"/>
                                        </p:tgtEl>
                                      </p:cBhvr>
                                    </p:cmd>
                                  </p:childTnLst>
                                </p:cTn>
                              </p:par>
                              <p:par>
                                <p:cTn id="7" presetID="10" presetClass="entr" presetSubtype="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2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36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600"/>
                                        <p:tgtEl>
                                          <p:spTgt spid="7"/>
                                        </p:tgtEl>
                                      </p:cBhvr>
                                    </p:animEffect>
                                  </p:childTnLst>
                                </p:cTn>
                              </p:par>
                              <p:par>
                                <p:cTn id="16" presetID="10" presetClass="entr" presetSubtype="0" fill="hold" grpId="0" nodeType="withEffect">
                                  <p:stCondLst>
                                    <p:cond delay="78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200"/>
                                        <p:tgtEl>
                                          <p:spTgt spid="6"/>
                                        </p:tgtEl>
                                      </p:cBhvr>
                                    </p:animEffect>
                                  </p:childTnLst>
                                </p:cTn>
                              </p:par>
                              <p:par>
                                <p:cTn id="19" presetID="26" presetClass="emph" presetSubtype="0" fill="hold" grpId="1" nodeType="withEffect">
                                  <p:stCondLst>
                                    <p:cond delay="820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9"/>
                </p:tgtEl>
              </p:cMediaNode>
            </p:audio>
          </p:childTnLst>
        </p:cTn>
      </p:par>
    </p:tnLst>
    <p:bldLst>
      <p:bldP spid="2" grpId="0" animBg="1"/>
      <p:bldP spid="6" grpId="0" animBg="1"/>
      <p:bldP spid="6" grpId="1"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38413" r="6801"/>
          <a:stretch/>
        </p:blipFill>
        <p:spPr>
          <a:xfrm>
            <a:off x="0" y="0"/>
            <a:ext cx="12192000" cy="6858000"/>
          </a:xfrm>
          <a:prstGeom prst="rect">
            <a:avLst/>
          </a:prstGeom>
        </p:spPr>
      </p:pic>
      <p:pic>
        <p:nvPicPr>
          <p:cNvPr id="4104" name="Picture 8" descr="http://forgotten-ny.com/wp-content/gallery/warren_post_2/warren-alarm_-1978-bm_.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707" b="97619" l="35833" r="90000">
                        <a14:backgroundMark x1="27222" y1="15568" x2="35000" y2="91392"/>
                        <a14:backgroundMark x1="8611" y1="55495" x2="8611" y2="55495"/>
                        <a14:backgroundMark x1="63333" y1="32967" x2="73611" y2="27289"/>
                        <a14:backgroundMark x1="41111" y1="50549" x2="41389" y2="68681"/>
                      </a14:backgroundRemoval>
                    </a14:imgEffect>
                  </a14:imgLayer>
                </a14:imgProps>
              </a:ext>
              <a:ext uri="{28A0092B-C50C-407E-A947-70E740481C1C}">
                <a14:useLocalDpi xmlns:a14="http://schemas.microsoft.com/office/drawing/2010/main" val="0"/>
              </a:ext>
            </a:extLst>
          </a:blip>
          <a:srcRect l="19307" t="20051" r="31788" b="8439"/>
          <a:stretch/>
        </p:blipFill>
        <p:spPr bwMode="auto">
          <a:xfrm>
            <a:off x="5127174" y="3973286"/>
            <a:ext cx="1216746" cy="2699657"/>
          </a:xfrm>
          <a:prstGeom prst="rect">
            <a:avLst/>
          </a:prstGeom>
          <a:noFill/>
          <a:extLst>
            <a:ext uri="{909E8E84-426E-40DD-AFC4-6F175D3DCCD1}">
              <a14:hiddenFill xmlns:a14="http://schemas.microsoft.com/office/drawing/2010/main">
                <a:solidFill>
                  <a:srgbClr val="FFFFFF"/>
                </a:solidFill>
              </a14:hiddenFill>
            </a:ext>
          </a:extLst>
        </p:spPr>
      </p:pic>
      <p:pic>
        <p:nvPicPr>
          <p:cNvPr id="3" name="04 TheGreen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28048" y="4765431"/>
            <a:ext cx="1670538" cy="1670538"/>
          </a:xfrm>
          <a:prstGeom prst="rect">
            <a:avLst/>
          </a:prstGeom>
        </p:spPr>
      </p:pic>
      <p:sp>
        <p:nvSpPr>
          <p:cNvPr id="8" name="Rectangle 7"/>
          <p:cNvSpPr/>
          <p:nvPr/>
        </p:nvSpPr>
        <p:spPr>
          <a:xfrm>
            <a:off x="61072" y="3257550"/>
            <a:ext cx="709064" cy="2740914"/>
          </a:xfrm>
          <a:prstGeom prst="rect">
            <a:avLst/>
          </a:prstGeom>
          <a:noFill/>
          <a:ln w="76200">
            <a:solidFill>
              <a:schemeClr val="bg1"/>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a:off x="3145536" y="2212848"/>
            <a:ext cx="2036502" cy="603504"/>
          </a:xfrm>
          <a:prstGeom prst="homePlate">
            <a:avLst/>
          </a:prstGeom>
          <a:scene3d>
            <a:camera prst="isometricOffAxis1Right"/>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600" dirty="0" smtClean="0">
                <a:latin typeface="Arial" pitchFamily="34" charset="0"/>
                <a:cs typeface="Arial" pitchFamily="34" charset="0"/>
              </a:rPr>
              <a:t>Greene</a:t>
            </a:r>
            <a:endParaRPr lang="en-US" sz="3600" dirty="0">
              <a:latin typeface="Arial" pitchFamily="34" charset="0"/>
              <a:cs typeface="Arial" pitchFamily="34" charset="0"/>
            </a:endParaRPr>
          </a:p>
        </p:txBody>
      </p:sp>
      <p:sp>
        <p:nvSpPr>
          <p:cNvPr id="12" name="Rectangle 11"/>
          <p:cNvSpPr/>
          <p:nvPr/>
        </p:nvSpPr>
        <p:spPr>
          <a:xfrm>
            <a:off x="8601456" y="2968752"/>
            <a:ext cx="658368" cy="3029712"/>
          </a:xfrm>
          <a:prstGeom prst="rect">
            <a:avLst/>
          </a:prstGeom>
          <a:noFill/>
          <a:ln w="76200">
            <a:solidFill>
              <a:schemeClr val="bg1"/>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flipH="1">
            <a:off x="932688" y="1892808"/>
            <a:ext cx="2328672" cy="603504"/>
          </a:xfrm>
          <a:prstGeom prst="homePlate">
            <a:avLst/>
          </a:prstGeom>
          <a:scene3d>
            <a:camera prst="isometricOffAxis2Left"/>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smtClean="0">
                <a:latin typeface="Arial" pitchFamily="34" charset="0"/>
                <a:cs typeface="Arial" pitchFamily="34" charset="0"/>
              </a:rPr>
              <a:t>Washington</a:t>
            </a:r>
            <a:endParaRPr lang="en-US" sz="2800" dirty="0">
              <a:latin typeface="Arial" pitchFamily="34" charset="0"/>
              <a:cs typeface="Arial" pitchFamily="34" charset="0"/>
            </a:endParaRPr>
          </a:p>
        </p:txBody>
      </p:sp>
      <p:pic>
        <p:nvPicPr>
          <p:cNvPr id="10" name="Picture 4" descr="http://thegreen.stanleylieber.com/src/362588933.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623503" y="2514600"/>
            <a:ext cx="2614273" cy="32720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a:extLst>
              <a:ext uri="{BEBA8EAE-BF5A-486C-A8C5-ECC9F3942E4B}">
                <a14:imgProps xmlns:a14="http://schemas.microsoft.com/office/drawing/2010/main">
                  <a14:imgLayer r:embed="rId12">
                    <a14:imgEffect>
                      <a14:backgroundRemoval t="9884" b="89535" l="0" r="100000"/>
                    </a14:imgEffect>
                  </a14:imgLayer>
                </a14:imgProps>
              </a:ext>
              <a:ext uri="{28A0092B-C50C-407E-A947-70E740481C1C}">
                <a14:useLocalDpi xmlns:a14="http://schemas.microsoft.com/office/drawing/2010/main" val="0"/>
              </a:ext>
            </a:extLst>
          </a:blip>
          <a:stretch>
            <a:fillRect/>
          </a:stretch>
        </p:blipFill>
        <p:spPr>
          <a:xfrm>
            <a:off x="61072" y="3429000"/>
            <a:ext cx="1420371" cy="1938919"/>
          </a:xfrm>
          <a:prstGeom prst="rect">
            <a:avLst/>
          </a:prstGeom>
        </p:spPr>
      </p:pic>
    </p:spTree>
    <p:extLst>
      <p:ext uri="{BB962C8B-B14F-4D97-AF65-F5344CB8AC3E}">
        <p14:creationId xmlns:p14="http://schemas.microsoft.com/office/powerpoint/2010/main" val="418590382"/>
      </p:ext>
    </p:extLst>
  </p:cSld>
  <p:clrMapOvr>
    <a:masterClrMapping/>
  </p:clrMapOvr>
  <p:transition spd="slow" advClick="0" advTm="1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7" fill="hold"/>
                                        <p:tgtEl>
                                          <p:spTgt spid="3"/>
                                        </p:tgtEl>
                                      </p:cBhvr>
                                    </p:cmd>
                                  </p:childTnLst>
                                </p:cTn>
                              </p:par>
                              <p:par>
                                <p:cTn id="7" presetID="10" presetClass="entr" presetSubtype="0" fill="hold" grpId="0" nodeType="withEffect">
                                  <p:stCondLst>
                                    <p:cond delay="8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8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2" presetClass="emph" presetSubtype="0" fill="hold" grpId="0" nodeType="withEffect">
                                  <p:stCondLst>
                                    <p:cond delay="2300"/>
                                  </p:stCondLst>
                                  <p:childTnLst>
                                    <p:animRot by="120000">
                                      <p:cBhvr>
                                        <p:cTn id="14" dur="240" fill="hold">
                                          <p:stCondLst>
                                            <p:cond delay="0"/>
                                          </p:stCondLst>
                                        </p:cTn>
                                        <p:tgtEl>
                                          <p:spTgt spid="9"/>
                                        </p:tgtEl>
                                        <p:attrNameLst>
                                          <p:attrName>r</p:attrName>
                                        </p:attrNameLst>
                                      </p:cBhvr>
                                    </p:animRot>
                                    <p:animRot by="-240000">
                                      <p:cBhvr>
                                        <p:cTn id="15" dur="480" fill="hold">
                                          <p:stCondLst>
                                            <p:cond delay="480"/>
                                          </p:stCondLst>
                                        </p:cTn>
                                        <p:tgtEl>
                                          <p:spTgt spid="9"/>
                                        </p:tgtEl>
                                        <p:attrNameLst>
                                          <p:attrName>r</p:attrName>
                                        </p:attrNameLst>
                                      </p:cBhvr>
                                    </p:animRot>
                                    <p:animRot by="240000">
                                      <p:cBhvr>
                                        <p:cTn id="16" dur="480" fill="hold">
                                          <p:stCondLst>
                                            <p:cond delay="960"/>
                                          </p:stCondLst>
                                        </p:cTn>
                                        <p:tgtEl>
                                          <p:spTgt spid="9"/>
                                        </p:tgtEl>
                                        <p:attrNameLst>
                                          <p:attrName>r</p:attrName>
                                        </p:attrNameLst>
                                      </p:cBhvr>
                                    </p:animRot>
                                    <p:animRot by="-240000">
                                      <p:cBhvr>
                                        <p:cTn id="17" dur="480" fill="hold">
                                          <p:stCondLst>
                                            <p:cond delay="1440"/>
                                          </p:stCondLst>
                                        </p:cTn>
                                        <p:tgtEl>
                                          <p:spTgt spid="9"/>
                                        </p:tgtEl>
                                        <p:attrNameLst>
                                          <p:attrName>r</p:attrName>
                                        </p:attrNameLst>
                                      </p:cBhvr>
                                    </p:animRot>
                                    <p:animRot by="120000">
                                      <p:cBhvr>
                                        <p:cTn id="18" dur="480" fill="hold">
                                          <p:stCondLst>
                                            <p:cond delay="1920"/>
                                          </p:stCondLst>
                                        </p:cTn>
                                        <p:tgtEl>
                                          <p:spTgt spid="9"/>
                                        </p:tgtEl>
                                        <p:attrNameLst>
                                          <p:attrName>r</p:attrName>
                                        </p:attrNameLst>
                                      </p:cBhvr>
                                    </p:animRot>
                                  </p:childTnLst>
                                </p:cTn>
                              </p:par>
                              <p:par>
                                <p:cTn id="19" presetID="26" presetClass="emph" presetSubtype="0" fill="hold" grpId="1" nodeType="withEffect">
                                  <p:stCondLst>
                                    <p:cond delay="1900"/>
                                  </p:stCondLst>
                                  <p:childTnLst>
                                    <p:animEffect transition="out" filter="fade">
                                      <p:cBhvr>
                                        <p:cTn id="20" dur="800" tmFilter="0, 0; .2, .5; .8, .5; 1, 0"/>
                                        <p:tgtEl>
                                          <p:spTgt spid="9"/>
                                        </p:tgtEl>
                                      </p:cBhvr>
                                    </p:animEffect>
                                    <p:animScale>
                                      <p:cBhvr>
                                        <p:cTn id="21" dur="400" autoRev="1" fill="hold"/>
                                        <p:tgtEl>
                                          <p:spTgt spid="9"/>
                                        </p:tgtEl>
                                      </p:cBhvr>
                                      <p:by x="105000" y="105000"/>
                                    </p:animScale>
                                  </p:childTnLst>
                                </p:cTn>
                              </p:par>
                              <p:par>
                                <p:cTn id="22" presetID="10" presetClass="entr" presetSubtype="0" fill="hold" nodeType="withEffect">
                                  <p:stCondLst>
                                    <p:cond delay="36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32" presetClass="emph" presetSubtype="0" fill="hold" grpId="0" nodeType="withEffect">
                                  <p:stCondLst>
                                    <p:cond delay="8600"/>
                                  </p:stCondLst>
                                  <p:childTnLst>
                                    <p:animRot by="120000">
                                      <p:cBhvr>
                                        <p:cTn id="26" dur="230" fill="hold">
                                          <p:stCondLst>
                                            <p:cond delay="0"/>
                                          </p:stCondLst>
                                        </p:cTn>
                                        <p:tgtEl>
                                          <p:spTgt spid="13"/>
                                        </p:tgtEl>
                                        <p:attrNameLst>
                                          <p:attrName>r</p:attrName>
                                        </p:attrNameLst>
                                      </p:cBhvr>
                                    </p:animRot>
                                    <p:animRot by="-240000">
                                      <p:cBhvr>
                                        <p:cTn id="27" dur="460" fill="hold">
                                          <p:stCondLst>
                                            <p:cond delay="460"/>
                                          </p:stCondLst>
                                        </p:cTn>
                                        <p:tgtEl>
                                          <p:spTgt spid="13"/>
                                        </p:tgtEl>
                                        <p:attrNameLst>
                                          <p:attrName>r</p:attrName>
                                        </p:attrNameLst>
                                      </p:cBhvr>
                                    </p:animRot>
                                    <p:animRot by="240000">
                                      <p:cBhvr>
                                        <p:cTn id="28" dur="460" fill="hold">
                                          <p:stCondLst>
                                            <p:cond delay="920"/>
                                          </p:stCondLst>
                                        </p:cTn>
                                        <p:tgtEl>
                                          <p:spTgt spid="13"/>
                                        </p:tgtEl>
                                        <p:attrNameLst>
                                          <p:attrName>r</p:attrName>
                                        </p:attrNameLst>
                                      </p:cBhvr>
                                    </p:animRot>
                                    <p:animRot by="-240000">
                                      <p:cBhvr>
                                        <p:cTn id="29" dur="460" fill="hold">
                                          <p:stCondLst>
                                            <p:cond delay="1380"/>
                                          </p:stCondLst>
                                        </p:cTn>
                                        <p:tgtEl>
                                          <p:spTgt spid="13"/>
                                        </p:tgtEl>
                                        <p:attrNameLst>
                                          <p:attrName>r</p:attrName>
                                        </p:attrNameLst>
                                      </p:cBhvr>
                                    </p:animRot>
                                    <p:animRot by="120000">
                                      <p:cBhvr>
                                        <p:cTn id="30" dur="460" fill="hold">
                                          <p:stCondLst>
                                            <p:cond delay="1840"/>
                                          </p:stCondLst>
                                        </p:cTn>
                                        <p:tgtEl>
                                          <p:spTgt spid="13"/>
                                        </p:tgtEl>
                                        <p:attrNameLst>
                                          <p:attrName>r</p:attrName>
                                        </p:attrNameLst>
                                      </p:cBhvr>
                                    </p:animRot>
                                  </p:childTnLst>
                                </p:cTn>
                              </p:par>
                              <p:par>
                                <p:cTn id="31" presetID="26" presetClass="emph" presetSubtype="0" fill="hold" grpId="1" nodeType="withEffect">
                                  <p:stCondLst>
                                    <p:cond delay="7700"/>
                                  </p:stCondLst>
                                  <p:childTnLst>
                                    <p:animEffect transition="out" filter="fade">
                                      <p:cBhvr>
                                        <p:cTn id="32" dur="900" tmFilter="0, 0; .2, .5; .8, .5; 1, 0"/>
                                        <p:tgtEl>
                                          <p:spTgt spid="13"/>
                                        </p:tgtEl>
                                      </p:cBhvr>
                                    </p:animEffect>
                                    <p:animScale>
                                      <p:cBhvr>
                                        <p:cTn id="33" dur="450" autoRev="1" fill="hold"/>
                                        <p:tgtEl>
                                          <p:spTgt spid="13"/>
                                        </p:tgtEl>
                                      </p:cBhvr>
                                      <p:by x="105000" y="105000"/>
                                    </p:animScale>
                                  </p:childTnLst>
                                </p:cTn>
                              </p:par>
                              <p:par>
                                <p:cTn id="34" presetID="37" presetClass="entr" presetSubtype="0" fill="hold" nodeType="withEffect">
                                  <p:stCondLst>
                                    <p:cond delay="770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900" decel="100000" fill="hold"/>
                                        <p:tgtEl>
                                          <p:spTgt spid="2"/>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3"/>
                </p:tgtEl>
              </p:cMediaNode>
            </p:audio>
          </p:childTnLst>
        </p:cTn>
      </p:par>
    </p:tnLst>
    <p:bldLst>
      <p:bldP spid="8" grpId="0" animBg="1"/>
      <p:bldP spid="9" grpId="0" animBg="1"/>
      <p:bldP spid="9" grpId="1" animBg="1"/>
      <p:bldP spid="12" grpId="0"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06 ElevatorOperators_boosted">
            <a:hlinkClick r:id="" action="ppaction://media"/>
          </p:cNvPr>
          <p:cNvPicPr>
            <a:picLocks noChangeAspect="1"/>
          </p:cNvPicPr>
          <p:nvPr>
            <a:audioFile r:link="rId1"/>
            <p:extLst>
              <p:ext uri="{DAA4B4D4-6D71-4841-9C94-3DE7FCFB9230}">
                <p14:media xmlns:p14="http://schemas.microsoft.com/office/powerpoint/2010/main" r:embed="rId2">
                  <p14:trim end="5920.5714"/>
                </p14:media>
              </p:ext>
            </p:extLst>
          </p:nvPr>
        </p:nvPicPr>
        <p:blipFill>
          <a:blip r:embed="rId6"/>
          <a:stretch>
            <a:fillRect/>
          </a:stretch>
        </p:blipFill>
        <p:spPr>
          <a:xfrm>
            <a:off x="-623888" y="3608388"/>
            <a:ext cx="487363" cy="487362"/>
          </a:xfrm>
          <a:prstGeom prst="rect">
            <a:avLst/>
          </a:prstGeom>
        </p:spPr>
      </p:pic>
    </p:spTree>
    <p:extLst>
      <p:ext uri="{BB962C8B-B14F-4D97-AF65-F5344CB8AC3E}">
        <p14:creationId xmlns:p14="http://schemas.microsoft.com/office/powerpoint/2010/main" val="650279396"/>
      </p:ext>
    </p:extLst>
  </p:cSld>
  <p:clrMapOvr>
    <a:masterClrMapping/>
  </p:clrMapOvr>
  <mc:AlternateContent xmlns:mc="http://schemas.openxmlformats.org/markup-compatibility/2006" xmlns:p14="http://schemas.microsoft.com/office/powerpoint/2010/main">
    <mc:Choice Requires="p14">
      <p:transition spd="slow" p14:dur="800" advClick="0" advTm="5500">
        <p14:flythrough/>
      </p:transition>
    </mc:Choice>
    <mc:Fallback xmlns="">
      <p:transition spd="slow" advClick="0"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Picture 4"/>
          <p:cNvPicPr>
            <a:picLocks noChangeAspect="1"/>
          </p:cNvPicPr>
          <p:nvPr/>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a:off x="0" y="0"/>
            <a:ext cx="12192000" cy="6858001"/>
          </a:xfrm>
          <a:prstGeom prst="rect">
            <a:avLst/>
          </a:prstGeom>
        </p:spPr>
      </p:pic>
      <p:pic>
        <p:nvPicPr>
          <p:cNvPr id="6" name="06 ElevatorOperators_boosted">
            <a:hlinkClick r:id="" action="ppaction://media"/>
          </p:cNvPr>
          <p:cNvPicPr>
            <a:picLocks noChangeAspect="1"/>
          </p:cNvPicPr>
          <p:nvPr>
            <a:audioFile r:link="rId1"/>
            <p:extLst>
              <p:ext uri="{DAA4B4D4-6D71-4841-9C94-3DE7FCFB9230}">
                <p14:media xmlns:p14="http://schemas.microsoft.com/office/powerpoint/2010/main" r:embed="rId2">
                  <p14:trim st="4856" end="0.5714"/>
                </p14:media>
              </p:ext>
            </p:extLst>
          </p:nvPr>
        </p:nvPicPr>
        <p:blipFill>
          <a:blip r:embed="rId7"/>
          <a:stretch>
            <a:fillRect/>
          </a:stretch>
        </p:blipFill>
        <p:spPr>
          <a:xfrm>
            <a:off x="-887413" y="4179888"/>
            <a:ext cx="487363" cy="487362"/>
          </a:xfrm>
          <a:prstGeom prst="rect">
            <a:avLst/>
          </a:prstGeom>
        </p:spPr>
      </p:pic>
    </p:spTree>
    <p:extLst>
      <p:ext uri="{BB962C8B-B14F-4D97-AF65-F5344CB8AC3E}">
        <p14:creationId xmlns:p14="http://schemas.microsoft.com/office/powerpoint/2010/main" val="937086194"/>
      </p:ext>
    </p:extLst>
  </p:cSld>
  <p:clrMapOvr>
    <a:masterClrMapping/>
  </p:clrMapOvr>
  <p:transition spd="slow" advClick="0" advTm="6000">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tatic6.businessinsider.com/image/4d8cb698ccd1d5630ec20000-1200/some-of-the-asch-buildings-collapsed-fire-escape-ladders-and-balconies-blocked-by-window-shutt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9269838"/>
          </a:xfrm>
          <a:prstGeom prst="rect">
            <a:avLst/>
          </a:prstGeom>
          <a:noFill/>
          <a:extLst>
            <a:ext uri="{909E8E84-426E-40DD-AFC4-6F175D3DCCD1}">
              <a14:hiddenFill xmlns:a14="http://schemas.microsoft.com/office/drawing/2010/main">
                <a:solidFill>
                  <a:srgbClr val="FFFFFF"/>
                </a:solidFill>
              </a14:hiddenFill>
            </a:ext>
          </a:extLst>
        </p:spPr>
      </p:pic>
      <p:pic>
        <p:nvPicPr>
          <p:cNvPr id="2" name="05 TooManyDesperate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7842" y="6614318"/>
            <a:ext cx="487363" cy="487363"/>
          </a:xfrm>
          <a:prstGeom prst="rect">
            <a:avLst/>
          </a:prstGeom>
        </p:spPr>
      </p:pic>
    </p:spTree>
    <p:extLst>
      <p:ext uri="{BB962C8B-B14F-4D97-AF65-F5344CB8AC3E}">
        <p14:creationId xmlns:p14="http://schemas.microsoft.com/office/powerpoint/2010/main" val="1763277484"/>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30" fill="hold"/>
                                        <p:tgtEl>
                                          <p:spTgt spid="2"/>
                                        </p:tgtEl>
                                      </p:cBhvr>
                                    </p:cmd>
                                  </p:childTnLst>
                                </p:cTn>
                              </p:par>
                              <p:par>
                                <p:cTn id="7" presetID="64" presetClass="path" presetSubtype="0" accel="50000" decel="50000" fill="hold" nodeType="withEffect">
                                  <p:stCondLst>
                                    <p:cond delay="0"/>
                                  </p:stCondLst>
                                  <p:childTnLst>
                                    <p:animMotion origin="layout" path="M 0 -4.44444E-6 L 0.0026 -0.33888 " pathEditMode="relative" rAng="0" ptsTypes="AA">
                                      <p:cBhvr>
                                        <p:cTn id="8" dur="2000" fill="hold"/>
                                        <p:tgtEl>
                                          <p:spTgt spid="5122"/>
                                        </p:tgtEl>
                                        <p:attrNameLst>
                                          <p:attrName>ppt_x</p:attrName>
                                          <p:attrName>ppt_y</p:attrName>
                                        </p:attrNameLst>
                                      </p:cBhvr>
                                      <p:rCtr x="130" y="-16944"/>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2" name="07 TheNewYork_boosted">
            <a:hlinkClick r:id="" action="ppaction://media"/>
          </p:cNvPr>
          <p:cNvPicPr>
            <a:picLocks noChangeAspect="1"/>
          </p:cNvPicPr>
          <p:nvPr>
            <a:audioFile r:link="rId1"/>
            <p:extLst>
              <p:ext uri="{DAA4B4D4-6D71-4841-9C94-3DE7FCFB9230}">
                <p14:media xmlns:p14="http://schemas.microsoft.com/office/powerpoint/2010/main" r:embed="rId2">
                  <p14:trim end="6863.7346"/>
                </p14:media>
              </p:ext>
            </p:extLst>
          </p:nvPr>
        </p:nvPicPr>
        <p:blipFill>
          <a:blip r:embed="rId6"/>
          <a:stretch>
            <a:fillRect/>
          </a:stretch>
        </p:blipFill>
        <p:spPr>
          <a:xfrm>
            <a:off x="-785813" y="4921250"/>
            <a:ext cx="487363" cy="487363"/>
          </a:xfrm>
          <a:prstGeom prst="rect">
            <a:avLst/>
          </a:prstGeom>
        </p:spPr>
      </p:pic>
      <p:sp>
        <p:nvSpPr>
          <p:cNvPr id="3" name="AutoShape 4" descr="https://lh5.googleusercontent.com/6ex9BXGRn8obGlr-mqSv8JX4Fvyd5M0Gh9Iq-ZNV-SRhqqmEuKFt4OGZmtDbs89cQ1YiApsdTbODVIItogDW8iC5hzpAyqSQuauYEhGeU4nuq-PRn0xr1OBG1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lh5.googleusercontent.com/6ex9BXGRn8obGlr-mqSv8JX4Fvyd5M0Gh9Iq-ZNV-SRhqqmEuKFt4OGZmtDbs89cQ1YiApsdTbODVIItogDW8iC5hzpAyqSQuauYEhGeU4nuq-PRn0xr1OBG1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1"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t="7077" b="16140"/>
          <a:stretch/>
        </p:blipFill>
        <p:spPr bwMode="auto">
          <a:xfrm>
            <a:off x="0"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94886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7"/>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95000"/>
                    </a14:imgEffect>
                    <a14:imgEffect>
                      <a14:saturation sat="0"/>
                    </a14:imgEffect>
                  </a14:imgLayer>
                </a14:imgProps>
              </a:ext>
              <a:ext uri="{28A0092B-C50C-407E-A947-70E740481C1C}">
                <a14:useLocalDpi xmlns:a14="http://schemas.microsoft.com/office/drawing/2010/main" val="0"/>
              </a:ext>
            </a:extLst>
          </a:blip>
          <a:srcRect t="7077" b="16140"/>
          <a:stretch/>
        </p:blipFill>
        <p:spPr bwMode="auto">
          <a:xfrm>
            <a:off x="0" y="-1"/>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descr="https://lh4.googleusercontent.com/y_yFhqmWmWCYHfB3aZ1hHnTnwJG47czrL5ujXiWruDMggUXdmhuQaR2PkW9tcL_D3WsBW4XTjdVG_71m2pBw2Ua8UB7JTdhf8UdDzKyvOpZi_6AqHLb8ua0eN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178937">
            <a:off x="2270228" y="448486"/>
            <a:ext cx="7691956" cy="57133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07 TheNewYork_boosted">
            <a:hlinkClick r:id="" action="ppaction://media"/>
          </p:cNvPr>
          <p:cNvPicPr>
            <a:picLocks noChangeAspect="1"/>
          </p:cNvPicPr>
          <p:nvPr>
            <a:audioFile r:link="rId1"/>
            <p:extLst>
              <p:ext uri="{DAA4B4D4-6D71-4841-9C94-3DE7FCFB9230}">
                <p14:media xmlns:p14="http://schemas.microsoft.com/office/powerpoint/2010/main" r:embed="rId2">
                  <p14:trim st="4682" end="62.7346"/>
                </p14:media>
              </p:ext>
            </p:extLst>
          </p:nvPr>
        </p:nvPicPr>
        <p:blipFill>
          <a:blip r:embed="rId9"/>
          <a:stretch>
            <a:fillRect/>
          </a:stretch>
        </p:blipFill>
        <p:spPr>
          <a:xfrm>
            <a:off x="-995363" y="4635500"/>
            <a:ext cx="487363" cy="487363"/>
          </a:xfrm>
          <a:prstGeom prst="rect">
            <a:avLst/>
          </a:prstGeom>
        </p:spPr>
      </p:pic>
    </p:spTree>
    <p:extLst>
      <p:ext uri="{BB962C8B-B14F-4D97-AF65-F5344CB8AC3E}">
        <p14:creationId xmlns:p14="http://schemas.microsoft.com/office/powerpoint/2010/main" val="2602764158"/>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49" presetClass="entr" presetSubtype="0" decel="100000" fill="hold" nodeType="withEffect">
                                  <p:stCondLst>
                                    <p:cond delay="110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 calcmode="lin" valueType="num">
                                      <p:cBhvr>
                                        <p:cTn id="11" dur="500" fill="hold"/>
                                        <p:tgtEl>
                                          <p:spTgt spid="2"/>
                                        </p:tgtEl>
                                        <p:attrNameLst>
                                          <p:attrName>style.rotation</p:attrName>
                                        </p:attrNameLst>
                                      </p:cBhvr>
                                      <p:tavLst>
                                        <p:tav tm="0">
                                          <p:val>
                                            <p:fltVal val="360"/>
                                          </p:val>
                                        </p:tav>
                                        <p:tav tm="100000">
                                          <p:val>
                                            <p:fltVal val="0"/>
                                          </p:val>
                                        </p:tav>
                                      </p:tavLst>
                                    </p:anim>
                                    <p:animEffect transition="in" filter="fade">
                                      <p:cBhvr>
                                        <p:cTn id="12" dur="500"/>
                                        <p:tgtEl>
                                          <p:spTgt spid="2"/>
                                        </p:tgtEl>
                                      </p:cBhvr>
                                    </p:animEffect>
                                  </p:childTnLst>
                                </p:cTn>
                              </p:par>
                              <p:par>
                                <p:cTn id="13" presetID="6" presetClass="emph" presetSubtype="0" fill="hold" nodeType="withEffect">
                                  <p:stCondLst>
                                    <p:cond delay="1100"/>
                                  </p:stCondLst>
                                  <p:childTnLst>
                                    <p:animScale>
                                      <p:cBhvr>
                                        <p:cTn id="14" dur="6600" fill="hold"/>
                                        <p:tgtEl>
                                          <p:spTgt spid="2"/>
                                        </p:tgtEl>
                                      </p:cBhvr>
                                      <p:by x="150000" y="150000"/>
                                    </p:animScale>
                                  </p:childTnLst>
                                </p:cTn>
                              </p:par>
                              <p:par>
                                <p:cTn id="15" presetID="50" presetClass="exit" presetSubtype="0" accel="100000" fill="hold" nodeType="withEffect">
                                  <p:stCondLst>
                                    <p:cond delay="7100"/>
                                  </p:stCondLst>
                                  <p:childTnLst>
                                    <p:anim calcmode="lin" valueType="num">
                                      <p:cBhvr>
                                        <p:cTn id="16" dur="700"/>
                                        <p:tgtEl>
                                          <p:spTgt spid="2"/>
                                        </p:tgtEl>
                                        <p:attrNameLst>
                                          <p:attrName>ppt_w</p:attrName>
                                        </p:attrNameLst>
                                      </p:cBhvr>
                                      <p:tavLst>
                                        <p:tav tm="0">
                                          <p:val>
                                            <p:strVal val="ppt_w"/>
                                          </p:val>
                                        </p:tav>
                                        <p:tav tm="100000">
                                          <p:val>
                                            <p:strVal val="ppt_w+.3"/>
                                          </p:val>
                                        </p:tav>
                                      </p:tavLst>
                                    </p:anim>
                                    <p:anim calcmode="lin" valueType="num">
                                      <p:cBhvr>
                                        <p:cTn id="17" dur="700"/>
                                        <p:tgtEl>
                                          <p:spTgt spid="2"/>
                                        </p:tgtEl>
                                        <p:attrNameLst>
                                          <p:attrName>ppt_h</p:attrName>
                                        </p:attrNameLst>
                                      </p:cBhvr>
                                      <p:tavLst>
                                        <p:tav tm="0">
                                          <p:val>
                                            <p:strVal val="ppt_h"/>
                                          </p:val>
                                        </p:tav>
                                        <p:tav tm="100000">
                                          <p:val>
                                            <p:strVal val="ppt_h"/>
                                          </p:val>
                                        </p:tav>
                                      </p:tavLst>
                                    </p:anim>
                                    <p:animEffect transition="out" filter="fade">
                                      <p:cBhvr>
                                        <p:cTn id="18" dur="700"/>
                                        <p:tgtEl>
                                          <p:spTgt spid="2"/>
                                        </p:tgtEl>
                                      </p:cBhvr>
                                    </p:animEffect>
                                    <p:set>
                                      <p:cBhvr>
                                        <p:cTn id="19" dur="1" fill="hold">
                                          <p:stCondLst>
                                            <p:cond delay="6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17870" y="2481606"/>
            <a:ext cx="9965228" cy="830997"/>
          </a:xfrm>
          <a:prstGeom prst="rect">
            <a:avLst/>
          </a:prstGeom>
          <a:noFill/>
        </p:spPr>
        <p:txBody>
          <a:bodyPr wrap="none" rtlCol="0">
            <a:spAutoFit/>
          </a:bodyPr>
          <a:lstStyle/>
          <a:p>
            <a:pPr algn="ctr"/>
            <a:r>
              <a:rPr lang="en-US" sz="4800" dirty="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A tragedy that </a:t>
            </a:r>
            <a:r>
              <a:rPr lang="en-US" sz="4800" dirty="0" smtClean="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devastated </a:t>
            </a:r>
            <a:r>
              <a:rPr lang="en-US" sz="4800" dirty="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families...</a:t>
            </a:r>
          </a:p>
        </p:txBody>
      </p:sp>
      <p:sp>
        <p:nvSpPr>
          <p:cNvPr id="6" name="TextBox 5"/>
          <p:cNvSpPr txBox="1"/>
          <p:nvPr/>
        </p:nvSpPr>
        <p:spPr>
          <a:xfrm>
            <a:off x="4326510" y="3336667"/>
            <a:ext cx="7066743" cy="830997"/>
          </a:xfrm>
          <a:prstGeom prst="rect">
            <a:avLst/>
          </a:prstGeom>
          <a:noFill/>
        </p:spPr>
        <p:txBody>
          <a:bodyPr wrap="none" rtlCol="0">
            <a:spAutoFit/>
          </a:bodyPr>
          <a:lstStyle/>
          <a:p>
            <a:r>
              <a:rPr lang="en-US" sz="4800" dirty="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and changed our country.</a:t>
            </a:r>
          </a:p>
        </p:txBody>
      </p:sp>
    </p:spTree>
    <p:extLst>
      <p:ext uri="{BB962C8B-B14F-4D97-AF65-F5344CB8AC3E}">
        <p14:creationId xmlns:p14="http://schemas.microsoft.com/office/powerpoint/2010/main" val="3411625289"/>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pic>
        <p:nvPicPr>
          <p:cNvPr id="2" name="08 ReportsFrom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7713" y="3132138"/>
            <a:ext cx="487363" cy="487362"/>
          </a:xfrm>
          <a:prstGeom prst="rect">
            <a:avLst/>
          </a:prstGeom>
        </p:spPr>
      </p:pic>
      <p:pic>
        <p:nvPicPr>
          <p:cNvPr id="13316" name="Picture 4" descr="Piles of Clot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0" y="0"/>
            <a:ext cx="12166600" cy="908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27097"/>
      </p:ext>
    </p:extLst>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Deadly Industrial Accident"/>
          <p:cNvPicPr>
            <a:picLocks noChangeAspect="1" noChangeArrowheads="1"/>
          </p:cNvPicPr>
          <p:nvPr/>
        </p:nvPicPr>
        <p:blipFill rotWithShape="1">
          <a:blip r:embed="rId5">
            <a:extLst>
              <a:ext uri="{28A0092B-C50C-407E-A947-70E740481C1C}">
                <a14:useLocalDpi xmlns:a14="http://schemas.microsoft.com/office/drawing/2010/main" val="0"/>
              </a:ext>
            </a:extLst>
          </a:blip>
          <a:srcRect t="11095"/>
          <a:stretch/>
        </p:blipFill>
        <p:spPr bwMode="auto">
          <a:xfrm>
            <a:off x="-1485900" y="368"/>
            <a:ext cx="13677900" cy="768911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20624" y="5230368"/>
            <a:ext cx="3218688" cy="1290542"/>
          </a:xfrm>
          <a:prstGeom prst="roundRect">
            <a:avLst/>
          </a:prstGeom>
          <a:solidFill>
            <a:srgbClr val="000000">
              <a:alpha val="40000"/>
            </a:srgbClr>
          </a:solidFill>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t>Asphyxiation</a:t>
            </a:r>
            <a:r>
              <a:rPr lang="en-US" sz="3200" dirty="0" smtClean="0"/>
              <a:t>:</a:t>
            </a:r>
          </a:p>
          <a:p>
            <a:pPr algn="ctr"/>
            <a:r>
              <a:rPr lang="en-US" sz="3200" dirty="0" smtClean="0"/>
              <a:t>smoke inhalation</a:t>
            </a:r>
            <a:endParaRPr lang="en-US" sz="3200" dirty="0"/>
          </a:p>
        </p:txBody>
      </p:sp>
      <p:pic>
        <p:nvPicPr>
          <p:cNvPr id="2" name="09 InTheEnd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8660" y="3656965"/>
            <a:ext cx="675322" cy="675323"/>
          </a:xfrm>
          <a:prstGeom prst="rect">
            <a:avLst/>
          </a:prstGeom>
        </p:spPr>
      </p:pic>
    </p:spTree>
    <p:extLst>
      <p:ext uri="{BB962C8B-B14F-4D97-AF65-F5344CB8AC3E}">
        <p14:creationId xmlns:p14="http://schemas.microsoft.com/office/powerpoint/2010/main" val="3561527021"/>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46" fill="hold"/>
                                        <p:tgtEl>
                                          <p:spTgt spid="2"/>
                                        </p:tgtEl>
                                      </p:cBhvr>
                                    </p:cmd>
                                  </p:childTnLst>
                                </p:cTn>
                              </p:par>
                              <p:par>
                                <p:cTn id="7" presetID="42" presetClass="path" presetSubtype="0" accel="50000" decel="50000" fill="hold" nodeType="withEffect">
                                  <p:stCondLst>
                                    <p:cond delay="700"/>
                                  </p:stCondLst>
                                  <p:childTnLst>
                                    <p:animMotion origin="layout" path="M -2.5E-6 1.85185E-6 L 0.10157 -0.10509 " pathEditMode="relative" rAng="0" ptsTypes="AA">
                                      <p:cBhvr>
                                        <p:cTn id="8" dur="14300" fill="hold"/>
                                        <p:tgtEl>
                                          <p:spTgt spid="14338"/>
                                        </p:tgtEl>
                                        <p:attrNameLst>
                                          <p:attrName>ppt_x</p:attrName>
                                          <p:attrName>ppt_y</p:attrName>
                                        </p:attrNameLst>
                                      </p:cBhvr>
                                      <p:rCtr x="5078" y="-5255"/>
                                    </p:animMotion>
                                  </p:childTnLst>
                                </p:cTn>
                              </p:par>
                              <p:par>
                                <p:cTn id="9" presetID="1" presetClass="entr" presetSubtype="0" fill="hold" grpId="0" nodeType="withEffect">
                                  <p:stCondLst>
                                    <p:cond delay="10600"/>
                                  </p:stCondLst>
                                  <p:childTnLst>
                                    <p:set>
                                      <p:cBhvr>
                                        <p:cTn id="10" dur="1" fill="hold">
                                          <p:stCondLst>
                                            <p:cond delay="0"/>
                                          </p:stCondLst>
                                        </p:cTn>
                                        <p:tgtEl>
                                          <p:spTgt spid="3"/>
                                        </p:tgtEl>
                                        <p:attrNameLst>
                                          <p:attrName>style.visibility</p:attrName>
                                        </p:attrNameLst>
                                      </p:cBhvr>
                                      <p:to>
                                        <p:strVal val="visible"/>
                                      </p:to>
                                    </p:set>
                                  </p:childTnLst>
                                </p:cTn>
                              </p:par>
                              <p:par>
                                <p:cTn id="11" presetID="10" presetClass="exit" presetSubtype="0" fill="hold" grpId="1" nodeType="withEffect">
                                  <p:stCondLst>
                                    <p:cond delay="13300"/>
                                  </p:stCondLst>
                                  <p:childTnLst>
                                    <p:animEffect transition="out" filter="fade">
                                      <p:cBhvr>
                                        <p:cTn id="12" dur="1800"/>
                                        <p:tgtEl>
                                          <p:spTgt spid="3"/>
                                        </p:tgtEl>
                                      </p:cBhvr>
                                    </p:animEffect>
                                    <p:set>
                                      <p:cBhvr>
                                        <p:cTn id="13" dur="1" fill="hold">
                                          <p:stCondLst>
                                            <p:cond delay="17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2"/>
                </p:tgtEl>
              </p:cMediaNode>
            </p:audio>
          </p:childTnLst>
        </p:cTn>
      </p:par>
    </p:tnLst>
    <p:bldLst>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2" name="10 AfterTheEvents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0650" y="5260975"/>
            <a:ext cx="487362" cy="487363"/>
          </a:xfrm>
          <a:prstGeom prst="rect">
            <a:avLst/>
          </a:prstGeom>
        </p:spPr>
      </p:pic>
      <p:sp>
        <p:nvSpPr>
          <p:cNvPr id="3" name="TextBox 2"/>
          <p:cNvSpPr txBox="1"/>
          <p:nvPr/>
        </p:nvSpPr>
        <p:spPr>
          <a:xfrm>
            <a:off x="1987855" y="2644171"/>
            <a:ext cx="8216287" cy="1569660"/>
          </a:xfrm>
          <a:prstGeom prst="rect">
            <a:avLst/>
          </a:prstGeom>
          <a:noFill/>
        </p:spPr>
        <p:txBody>
          <a:bodyPr wrap="none" rtlCol="0">
            <a:spAutoFit/>
          </a:bodyPr>
          <a:lstStyle/>
          <a:p>
            <a:pPr algn="ctr"/>
            <a:r>
              <a:rPr lang="en-US" sz="9600" dirty="0" smtClean="0">
                <a:effectLst>
                  <a:outerShdw blurRad="127000" algn="ctr" rotWithShape="0">
                    <a:prstClr val="black">
                      <a:alpha val="64000"/>
                    </a:prstClr>
                  </a:outerShdw>
                </a:effectLst>
                <a:latin typeface="OldStyle 1" panose="00000400000000000000" pitchFamily="2" charset="0"/>
                <a:ea typeface="Monofett" panose="02000506020000020003" pitchFamily="2" charset="0"/>
              </a:rPr>
              <a:t>Social Changes</a:t>
            </a:r>
            <a:endParaRPr lang="en-US" sz="9600" dirty="0">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1271733597"/>
      </p:ext>
    </p:extLst>
  </p:cSld>
  <p:clrMapOvr>
    <a:masterClrMapping/>
  </p:clrMapOvr>
  <mc:AlternateContent xmlns:mc="http://schemas.openxmlformats.org/markup-compatibility/2006">
    <mc:Choice xmlns:p14="http://schemas.microsoft.com/office/powerpoint/2010/main" Requires="p14">
      <p:transition spd="slow" p14:dur="1400" advClick="0" advTm="8550">
        <p14:reveal/>
      </p:transition>
    </mc:Choice>
    <mc:Fallback>
      <p:transition spd="slow" advClick="0" advTm="8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 NewYorkCity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4713" y="4729163"/>
            <a:ext cx="487363" cy="487362"/>
          </a:xfrm>
          <a:prstGeom prst="rect">
            <a:avLst/>
          </a:prstGeom>
        </p:spPr>
      </p:pic>
      <p:pic>
        <p:nvPicPr>
          <p:cNvPr id="11266" name="Picture 2" descr="http://1.bp.blogspot.com/-PoujlshtmMA/UIQzOsvugHI/AAAAAAAAC9A/_XgbF_Wiks0/s1600/Inspectors+Viewing+a+Tenement+Basement,+New+York+City1900.jpg"/>
          <p:cNvPicPr>
            <a:picLocks noChangeAspect="1" noChangeArrowheads="1"/>
          </p:cNvPicPr>
          <p:nvPr/>
        </p:nvPicPr>
        <p:blipFill rotWithShape="1">
          <a:blip r:embed="rId6">
            <a:extLst>
              <a:ext uri="{28A0092B-C50C-407E-A947-70E740481C1C}">
                <a14:useLocalDpi xmlns:a14="http://schemas.microsoft.com/office/drawing/2010/main" val="0"/>
              </a:ext>
            </a:extLst>
          </a:blip>
          <a:srcRect t="9379" b="12460"/>
          <a:stretch/>
        </p:blipFill>
        <p:spPr bwMode="auto">
          <a:xfrm>
            <a:off x="-2240280" y="0"/>
            <a:ext cx="14432280" cy="811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37250"/>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69" fill="hold"/>
                                        <p:tgtEl>
                                          <p:spTgt spid="3"/>
                                        </p:tgtEl>
                                      </p:cBhvr>
                                    </p:cmd>
                                  </p:childTnLst>
                                </p:cTn>
                              </p:par>
                              <p:par>
                                <p:cTn id="7" presetID="42" presetClass="path" presetSubtype="0" accel="50000" decel="50000" fill="hold" nodeType="withEffect">
                                  <p:stCondLst>
                                    <p:cond delay="700"/>
                                  </p:stCondLst>
                                  <p:childTnLst>
                                    <p:animMotion origin="layout" path="M -2.91667E-6 1.85185E-6 L 0.1694 -0.16181 " pathEditMode="relative" rAng="0" ptsTypes="AA">
                                      <p:cBhvr>
                                        <p:cTn id="8" dur="15300" fill="hold"/>
                                        <p:tgtEl>
                                          <p:spTgt spid="11266"/>
                                        </p:tgtEl>
                                        <p:attrNameLst>
                                          <p:attrName>ppt_x</p:attrName>
                                          <p:attrName>ppt_y</p:attrName>
                                        </p:attrNameLst>
                                      </p:cBhvr>
                                      <p:rCtr x="8464" y="-8102"/>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http://www.crokerfiredrill.com/images/crok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52641" y="2539689"/>
            <a:ext cx="10808801" cy="12463653"/>
            <a:chOff x="352640" y="-3127185"/>
            <a:chExt cx="10808801" cy="12463653"/>
          </a:xfrm>
        </p:grpSpPr>
        <p:sp>
          <p:nvSpPr>
            <p:cNvPr id="6" name="TextBox 5"/>
            <p:cNvSpPr txBox="1"/>
            <p:nvPr/>
          </p:nvSpPr>
          <p:spPr>
            <a:xfrm>
              <a:off x="727458" y="8013029"/>
              <a:ext cx="184731" cy="1323439"/>
            </a:xfrm>
            <a:prstGeom prst="rect">
              <a:avLst/>
            </a:prstGeom>
            <a:noFill/>
          </p:spPr>
          <p:txBody>
            <a:bodyPr wrap="none" rtlCol="0">
              <a:spAutoFit/>
            </a:bodyPr>
            <a:lstStyle/>
            <a:p>
              <a:endParaRPr lang="en-US" sz="8000" dirty="0">
                <a:effectLst>
                  <a:outerShdw blurRad="127000" algn="ctr" rotWithShape="0">
                    <a:prstClr val="black">
                      <a:alpha val="64000"/>
                    </a:prstClr>
                  </a:outerShdw>
                </a:effectLst>
                <a:latin typeface="Edwardian Script ITC" panose="030303020407070D0804" pitchFamily="66" charset="0"/>
                <a:ea typeface="Monofett" panose="02000506020000020003" pitchFamily="2" charset="0"/>
              </a:endParaRPr>
            </a:p>
          </p:txBody>
        </p:sp>
        <p:sp>
          <p:nvSpPr>
            <p:cNvPr id="2" name="Rectangle 1"/>
            <p:cNvSpPr/>
            <p:nvPr/>
          </p:nvSpPr>
          <p:spPr>
            <a:xfrm>
              <a:off x="352640" y="-3127185"/>
              <a:ext cx="10808801" cy="797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In </a:t>
              </a:r>
              <a:r>
                <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response to the </a:t>
              </a: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fire,</a:t>
              </a:r>
            </a:p>
            <a:p>
              <a:pPr algn="ct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retired </a:t>
              </a:r>
              <a:r>
                <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New York City </a:t>
              </a: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Fire Chief</a:t>
              </a:r>
            </a:p>
            <a:p>
              <a:pPr algn="ct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Edward </a:t>
              </a:r>
              <a:r>
                <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F. </a:t>
              </a: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Croker</a:t>
              </a:r>
              <a:endPar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endParaRPr>
            </a:p>
            <a:p>
              <a:pPr algn="ct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reveals </a:t>
              </a:r>
              <a:r>
                <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how little the owners of the Triangle Factory cared about their employees, saying that the factory’s owners do not care about their employees or hazards in the building. (</a:t>
              </a:r>
              <a:r>
                <a:rPr lang="en-US" sz="4400" dirty="0" err="1">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n.pag</a:t>
              </a:r>
              <a:r>
                <a:rPr lang="en-US" sz="4400" dirty="0" smtClean="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a:t>
              </a:r>
              <a:endPar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endParaRPr>
            </a:p>
          </p:txBody>
        </p:sp>
      </p:grpSp>
      <p:pic>
        <p:nvPicPr>
          <p:cNvPr id="11" name="12 InResponse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975" y="5643563"/>
            <a:ext cx="487362" cy="487362"/>
          </a:xfrm>
          <a:prstGeom prst="rect">
            <a:avLst/>
          </a:prstGeom>
        </p:spPr>
      </p:pic>
    </p:spTree>
    <p:extLst>
      <p:ext uri="{BB962C8B-B14F-4D97-AF65-F5344CB8AC3E}">
        <p14:creationId xmlns:p14="http://schemas.microsoft.com/office/powerpoint/2010/main" val="4292332350"/>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13" fill="hold"/>
                                        <p:tgtEl>
                                          <p:spTgt spid="11"/>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64" presetClass="path" presetSubtype="0" fill="hold" nodeType="withEffect">
                                  <p:stCondLst>
                                    <p:cond delay="0"/>
                                  </p:stCondLst>
                                  <p:childTnLst>
                                    <p:animMotion origin="layout" path="M 4.58333E-6 4.81481E-6 L -0.00157 -0.45602 " pathEditMode="relative" rAng="0" ptsTypes="AA">
                                      <p:cBhvr>
                                        <p:cTn id="11" dur="16900" fill="hold"/>
                                        <p:tgtEl>
                                          <p:spTgt spid="7"/>
                                        </p:tgtEl>
                                        <p:attrNameLst>
                                          <p:attrName>ppt_x</p:attrName>
                                          <p:attrName>ppt_y</p:attrName>
                                        </p:attrNameLst>
                                      </p:cBhvr>
                                      <p:rCtr x="-78" y="-22801"/>
                                    </p:animMotion>
                                  </p:childTnLst>
                                </p:cTn>
                              </p:par>
                            </p:childTnLst>
                          </p:cTn>
                        </p:par>
                        <p:par>
                          <p:cTn id="12" fill="hold">
                            <p:stCondLst>
                              <p:cond delay="16900"/>
                            </p:stCondLst>
                            <p:childTnLst>
                              <p:par>
                                <p:cTn id="13" presetID="47" presetClass="exit" presetSubtype="0" fill="hold" nodeType="afterEffect">
                                  <p:stCondLst>
                                    <p:cond delay="0"/>
                                  </p:stCondLst>
                                  <p:childTnLst>
                                    <p:animEffect transition="out" filter="fade">
                                      <p:cBhvr>
                                        <p:cTn id="14" dur="1000"/>
                                        <p:tgtEl>
                                          <p:spTgt spid="7"/>
                                        </p:tgtEl>
                                      </p:cBhvr>
                                    </p:animEffect>
                                    <p:anim calcmode="lin" valueType="num">
                                      <p:cBhvr>
                                        <p:cTn id="15" dur="1000"/>
                                        <p:tgtEl>
                                          <p:spTgt spid="7"/>
                                        </p:tgtEl>
                                        <p:attrNameLst>
                                          <p:attrName>ppt_x</p:attrName>
                                        </p:attrNameLst>
                                      </p:cBhvr>
                                      <p:tavLst>
                                        <p:tav tm="0">
                                          <p:val>
                                            <p:strVal val="ppt_x"/>
                                          </p:val>
                                        </p:tav>
                                        <p:tav tm="100000">
                                          <p:val>
                                            <p:strVal val="ppt_x"/>
                                          </p:val>
                                        </p:tav>
                                      </p:tavLst>
                                    </p:anim>
                                    <p:anim calcmode="lin" valueType="num">
                                      <p:cBhvr>
                                        <p:cTn id="16" dur="1000"/>
                                        <p:tgtEl>
                                          <p:spTgt spid="7"/>
                                        </p:tgtEl>
                                        <p:attrNameLst>
                                          <p:attrName>ppt_y</p:attrName>
                                        </p:attrNameLst>
                                      </p:cBhvr>
                                      <p:tavLst>
                                        <p:tav tm="0">
                                          <p:val>
                                            <p:strVal val="ppt_y"/>
                                          </p:val>
                                        </p:tav>
                                        <p:tav tm="100000">
                                          <p:val>
                                            <p:strVal val="ppt_y-.1"/>
                                          </p:val>
                                        </p:tav>
                                      </p:tavLst>
                                    </p:anim>
                                    <p:set>
                                      <p:cBhvr>
                                        <p:cTn id="1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1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2" name="13 TheILGWU_boosted">
            <a:hlinkClick r:id="" action="ppaction://media"/>
          </p:cNvPr>
          <p:cNvPicPr>
            <a:picLocks noChangeAspect="1"/>
          </p:cNvPicPr>
          <p:nvPr>
            <a:audioFile r:link="rId1"/>
            <p:extLst>
              <p:ext uri="{DAA4B4D4-6D71-4841-9C94-3DE7FCFB9230}">
                <p14:media xmlns:p14="http://schemas.microsoft.com/office/powerpoint/2010/main" r:embed="rId2">
                  <p14:trim end="12685.8367"/>
                </p14:media>
              </p:ext>
            </p:extLst>
          </p:nvPr>
        </p:nvPicPr>
        <p:blipFill>
          <a:blip r:embed="rId6"/>
          <a:stretch>
            <a:fillRect/>
          </a:stretch>
        </p:blipFill>
        <p:spPr>
          <a:xfrm>
            <a:off x="-682625" y="5216525"/>
            <a:ext cx="487362" cy="487363"/>
          </a:xfrm>
          <a:prstGeom prst="rect">
            <a:avLst/>
          </a:prstGeom>
        </p:spPr>
      </p:pic>
      <p:sp>
        <p:nvSpPr>
          <p:cNvPr id="3" name="AutoShape 2"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12" y="1362915"/>
            <a:ext cx="5007737" cy="3853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201" name="Picture 9" descr="http://www.ilr.cornell.edu/trianglefire/images/ILGWUgatherAroundMemorial.jpg"/>
          <p:cNvPicPr>
            <a:picLocks noChangeAspect="1" noChangeArrowheads="1"/>
          </p:cNvPicPr>
          <p:nvPr/>
        </p:nvPicPr>
        <p:blipFill rotWithShape="1">
          <a:blip r:embed="rId8">
            <a:extLst>
              <a:ext uri="{28A0092B-C50C-407E-A947-70E740481C1C}">
                <a14:useLocalDpi xmlns:a14="http://schemas.microsoft.com/office/drawing/2010/main" val="0"/>
              </a:ext>
            </a:extLst>
          </a:blip>
          <a:srcRect l="39719"/>
          <a:stretch/>
        </p:blipFill>
        <p:spPr bwMode="auto">
          <a:xfrm>
            <a:off x="6652495" y="628174"/>
            <a:ext cx="4545620" cy="5601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30550052"/>
      </p:ext>
    </p:extLst>
  </p:cSld>
  <p:clrMapOvr>
    <a:masterClrMapping/>
  </p:clrMapOvr>
  <mc:AlternateContent xmlns:mc="http://schemas.openxmlformats.org/markup-compatibility/2006" xmlns:p14="http://schemas.microsoft.com/office/powerpoint/2010/main">
    <mc:Choice Requires="p14">
      <p:transition spd="med" p14:dur="700" advClick="0" advTm="16000">
        <p:fade/>
      </p:transition>
    </mc:Choice>
    <mc:Fallback xmlns="">
      <p:transition spd="med"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86" fill="hold"/>
                                        <p:tgtEl>
                                          <p:spTgt spid="2"/>
                                        </p:tgtEl>
                                      </p:cBhvr>
                                    </p:cmd>
                                  </p:childTnLst>
                                </p:cTn>
                              </p:par>
                              <p:par>
                                <p:cTn id="7" presetID="42" presetClass="entr" presetSubtype="0" fill="hold" nodeType="withEffect">
                                  <p:stCondLst>
                                    <p:cond delay="3000"/>
                                  </p:stCondLst>
                                  <p:childTnLst>
                                    <p:set>
                                      <p:cBhvr>
                                        <p:cTn id="8" dur="1" fill="hold">
                                          <p:stCondLst>
                                            <p:cond delay="0"/>
                                          </p:stCondLst>
                                        </p:cTn>
                                        <p:tgtEl>
                                          <p:spTgt spid="8199"/>
                                        </p:tgtEl>
                                        <p:attrNameLst>
                                          <p:attrName>style.visibility</p:attrName>
                                        </p:attrNameLst>
                                      </p:cBhvr>
                                      <p:to>
                                        <p:strVal val="visible"/>
                                      </p:to>
                                    </p:set>
                                    <p:animEffect transition="in" filter="fade">
                                      <p:cBhvr>
                                        <p:cTn id="9" dur="1000"/>
                                        <p:tgtEl>
                                          <p:spTgt spid="8199"/>
                                        </p:tgtEl>
                                      </p:cBhvr>
                                    </p:animEffect>
                                    <p:anim calcmode="lin" valueType="num">
                                      <p:cBhvr>
                                        <p:cTn id="10" dur="1000" fill="hold"/>
                                        <p:tgtEl>
                                          <p:spTgt spid="8199"/>
                                        </p:tgtEl>
                                        <p:attrNameLst>
                                          <p:attrName>ppt_x</p:attrName>
                                        </p:attrNameLst>
                                      </p:cBhvr>
                                      <p:tavLst>
                                        <p:tav tm="0">
                                          <p:val>
                                            <p:strVal val="#ppt_x"/>
                                          </p:val>
                                        </p:tav>
                                        <p:tav tm="100000">
                                          <p:val>
                                            <p:strVal val="#ppt_x"/>
                                          </p:val>
                                        </p:tav>
                                      </p:tavLst>
                                    </p:anim>
                                    <p:anim calcmode="lin" valueType="num">
                                      <p:cBhvr>
                                        <p:cTn id="11" dur="1000" fill="hold"/>
                                        <p:tgtEl>
                                          <p:spTgt spid="819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0600"/>
                                  </p:stCondLst>
                                  <p:childTnLst>
                                    <p:set>
                                      <p:cBhvr>
                                        <p:cTn id="13" dur="1" fill="hold">
                                          <p:stCondLst>
                                            <p:cond delay="0"/>
                                          </p:stCondLst>
                                        </p:cTn>
                                        <p:tgtEl>
                                          <p:spTgt spid="8201"/>
                                        </p:tgtEl>
                                        <p:attrNameLst>
                                          <p:attrName>style.visibility</p:attrName>
                                        </p:attrNameLst>
                                      </p:cBhvr>
                                      <p:to>
                                        <p:strVal val="visible"/>
                                      </p:to>
                                    </p:set>
                                    <p:animEffect transition="in" filter="fade">
                                      <p:cBhvr>
                                        <p:cTn id="14" dur="1000"/>
                                        <p:tgtEl>
                                          <p:spTgt spid="8201"/>
                                        </p:tgtEl>
                                      </p:cBhvr>
                                    </p:animEffect>
                                    <p:anim calcmode="lin" valueType="num">
                                      <p:cBhvr>
                                        <p:cTn id="15" dur="1000" fill="hold"/>
                                        <p:tgtEl>
                                          <p:spTgt spid="8201"/>
                                        </p:tgtEl>
                                        <p:attrNameLst>
                                          <p:attrName>ppt_x</p:attrName>
                                        </p:attrNameLst>
                                      </p:cBhvr>
                                      <p:tavLst>
                                        <p:tav tm="0">
                                          <p:val>
                                            <p:strVal val="#ppt_x"/>
                                          </p:val>
                                        </p:tav>
                                        <p:tav tm="100000">
                                          <p:val>
                                            <p:strVal val="#ppt_x"/>
                                          </p:val>
                                        </p:tav>
                                      </p:tavLst>
                                    </p:anim>
                                    <p:anim calcmode="lin" valueType="num">
                                      <p:cBhvr>
                                        <p:cTn id="16" dur="1000" fill="hold"/>
                                        <p:tgtEl>
                                          <p:spTgt spid="8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sp>
        <p:nvSpPr>
          <p:cNvPr id="8" name="Rounded Rectangle 7"/>
          <p:cNvSpPr/>
          <p:nvPr/>
        </p:nvSpPr>
        <p:spPr>
          <a:xfrm>
            <a:off x="1099835" y="3226906"/>
            <a:ext cx="9954228" cy="2476982"/>
          </a:xfrm>
          <a:prstGeom prst="roundRect">
            <a:avLst>
              <a:gd name="adj" fmla="val 20873"/>
            </a:avLst>
          </a:prstGeom>
          <a:gradFill>
            <a:gsLst>
              <a:gs pos="0">
                <a:schemeClr val="tx1"/>
              </a:gs>
              <a:gs pos="100000">
                <a:schemeClr val="tx1">
                  <a:lumMod val="65000"/>
                </a:schemeClr>
              </a:gs>
            </a:gsLst>
            <a:lin ang="5400000" scaled="0"/>
          </a:gradFill>
          <a:ln>
            <a:solidFill>
              <a:srgbClr val="C00000"/>
            </a:solidFill>
          </a:ln>
          <a:effectLst>
            <a:outerShdw blurRad="698500" algn="ctr" rotWithShape="0">
              <a:prstClr val="black">
                <a:alpha val="6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13 TheILGWU_boosted">
            <a:hlinkClick r:id="" action="ppaction://media"/>
          </p:cNvPr>
          <p:cNvPicPr>
            <a:picLocks noChangeAspect="1"/>
          </p:cNvPicPr>
          <p:nvPr>
            <a:audioFile r:link="rId1"/>
            <p:extLst>
              <p:ext uri="{DAA4B4D4-6D71-4841-9C94-3DE7FCFB9230}">
                <p14:media xmlns:p14="http://schemas.microsoft.com/office/powerpoint/2010/main" r:embed="rId2">
                  <p14:trim st="14861"/>
                </p14:media>
              </p:ext>
            </p:extLst>
          </p:nvPr>
        </p:nvPicPr>
        <p:blipFill>
          <a:blip r:embed="rId6"/>
          <a:stretch>
            <a:fillRect/>
          </a:stretch>
        </p:blipFill>
        <p:spPr>
          <a:xfrm>
            <a:off x="-682625" y="5216525"/>
            <a:ext cx="487362" cy="487363"/>
          </a:xfrm>
          <a:prstGeom prst="rect">
            <a:avLst/>
          </a:prstGeom>
        </p:spPr>
      </p:pic>
      <p:sp>
        <p:nvSpPr>
          <p:cNvPr id="3" name="AutoShape 2"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RUUExQVFBUWFxwXFxUYGBUYGBcVGBcZGBoXFBcXHCYeHB0jGhcXHy8gIycpLCwsFx4xNTAqNSYrLCkBCQoKBQUFDQUFDSkYEhgpKSkpKSkpKSkpKSkpKSkpKSkpKSkpKSkpKSkpKSkpKSkpKSkpKSkpKSkpKSkpKSkpKf/AABEIAMUBAAMBIgACEQEDEQH/xAAcAAAABwEBAAAAAAAAAAAAAAABAgMEBQYHAAj/xABGEAACAQIDBAcDCgQEBQUBAAABAgMAEQQSIQUxQVEGBxMiYXGRMoGhFCNCUnKxssHR8DNiksKis+HxJFNzgqMVFyVDRBb/xAAUAQEAAAAAAAAAAAAAAAAAAAAA/8QAFBEBAAAAAAAAAAAAAAAAAAAAAP/aAAwDAQACEQMRAD8AokuJLySnM+khA7zDcT400wkUhLfOSaHg7frT6WHvN/1G/EaU2fh/b86BscM//Nl/rb9abyTTxHMsjsOILMfzqVMdO8Lg7jd+9aCv7V280saWZ1YE3GZuXA31FRoxsn/Mf+tv1qV6V4MRyRqBpkv6sb1DBKBcY2T/AJj/ANTfrTjDYp7/AMR9zfSb6p8aaKlLYb2vc34TQO8TiXVyM76W+k3IHnSmHxr7s78x3m943012i3zreS/gWk0NBYtl7YeJwwdj4FifvNT+00ZEsHYg5XUjMO6Re2/eNapcMgPn+f8ArVpwOP7TDlW9pfZ+zY3HrrQPtn7RIABaQkG1gdw4b/OtG6HzZrXB+lqxB5Vk+zZb8CSRz4g6/Cr90L2kflAj4WPHW54HWg0MoOQ9BQZByHoKG9ATQFKDkPQUUoOQ9BQk0BNAmUHIegoMo5D0oxoKAMo5D0opUchQ1xoEpAOQoUA5Ck8RRod1AoVHIUUqOQob0F6Dso5CgyjkPSurqAktrHduqkYzEHXU7r++5q64j2G8j91Z/tUlL3FieGlwbm17HSgcQSkqw1vcc6KmZMrtmCm1t5zEk7qS2bjHOawCEN3CBc33XsfK9qXXBIX77l5BoczXa3tAhRooNvQUFBihBZ/B29cxpxs3Djv+Y/P9KSTSWXXidPeac7N1L+Y/uoOMApbZ3tuOAy29965loBikizM5sLgeJOugHGghencdnhPNG+Df61W41qzdJZRihGY7AoGFm7pa5B7p3X03E1XohQKxpQwRd4e/8JpWNaDDe2vn+RoEdqJ86fJP8taRQU92sPnf+yP/ACkpvHbjQCCRuqT2fKwuTfiPfamyOp0K2HMb6eYKxunoeYH6fcTQKYOE6HMd16u3V9pidSc1rrpvGt/yqCw2HQwI1u+pKN7hcff8KufRjZ6JJE6gd/S4OtjluD5G9BeNqbXEQUKpkke4RBxIFySdwA51ExdJJVNp0yeBFvQ3187mq3P0l+U48thUMyQR9mANLszEs4BtddFHxqdnxEkyLHNh2yyLqyHN2b3I+Fr5vv1oLRFKGUMpuCLg1xqv9BC3yUhzfLK6g/ZsD8b1YGNAU0U0NARQNdobRjgjMkrBEFrk34mw0Gp1NMsJ0pwsrBI542Zty3sTbgA1tfCsq6f9KHxGJePVY4XKKm7vKSpdhzJFvAeZodidBMViFzlRElrq0hKk8iqgFveQKDYMQ1KRHQVFbG2uuJw6upBI7r+Dga+u/wB9SkPsigOaC9FmmCqWY2CgsTyAFyfQVkmP6x8RPIexJjjv3QoF7c2bn4DSg12grP8AYXTdkYDETIYzvZyqsviBck68LVcNk7egxQYwSLIFtmyhtL3tvA5HdQO8Qe63kfurPdrYlGBEQ1FmBtYE3I14nUHfzq+7Ra0T3+qaz2ZN+qjTi6DjyvQdhZnMbKxtZrCwAsCLW08NKLsuEJItuCEX8ADajrFZT3k1YH213WPLzpGCdVcXdd1tMx1ItwXxoKhhCWeZyLd8qPIMd9SeyRq/u/uohgtmt9ZvvNds02Z/d/dQOXGtVeXErisTYh+zW4CpbO3Mi+mtt3lVjle1zbdc+mtVDo/txoZi9wgkBVyFvYNyHheg0j/2ugd3jGHmjsAUxHaBkYFSczKeF7Cw1rNcLFYspOovrw7u8CtV2dt4wYFZJsUJHYWCB+0kkJ9kWzGwA0FlW1zesdSUqbjT40EwtI4Zu+v2qdQEFQedM4G7y/aH30Btqv8AOD/px/5a042BsN8VMIktcgkXIFwLX1pntA3cfYT8ApNMWyOHQkEbiLjw4a7qDV8H0AgnSLKYEIUiUK7u+cMQSGz6aC409eFA2zso4eVkVxIFOrKRpqQL+Nt/nT7C9PMkBjEZZ2bMzMwyX+tlVQWbf7RNRTbQV586osaGwKAkg6WYsTvLak+JoJvZuIKwkHVWIbxDC/5VatjWEkBuEXMWLE6WUhiTc2FUbaOL7K0Skacd5y629/6U3m2fiWiEhjmaNr2kyuVNiQe8BbQg0D5durhsdO0ZvH2sgUxtoUztlKkaMLW04jiN9XHZm3oosL2vb6m9lQuW8UdXdsguNAAPM1lDCjpKbWoNf6A9NnfFCFwMsx0C6BHy71HAG2vrzvpjCvPHQzpScBP2xiWQlcozFlIU7yh4EgWuQdL1t3R3pVDjo88RswtnjPtITz5jTQjQ/Cgl6K1deo3pBtmPDQPJJIkZCtlzW1exygLvbW2goM/xWwwcbi5Cy4eRJDIL2buFQwdL7iTc2/mIq3JHLnu06GMIO0QrrcrdiCDx151kGyNuLmdp2LdtcvJoZFc7zbipHAePlU5j+l2HjhWHDM0hK9mXK9mFQnvZQBvsTqb6m9BOdVszGCYj+GHAUni1rk355SnwrQIvZBv+71E7O2fDhoUigsIhqCCDmvvYsN5POpWFu4P3xoKh1nrMMMZFdBGlrxNcdoxa1zYjNYWITcdSQdKzPYeFXEEmaQoBrYLcHjlAGmtH6W4qfEYhzK5LKxBiufmiD7IU23cwNd9R+yNqdgxBXtI20dDxB+48j4CgseO2ThxhGlSQA9nohSxZw2U5SQNblbiozH9McXfJ2pVRuCEhbeAU5fQU86RbUikijWKNkVu81yGdiNFVmHK18u/naq7j4JAczqRwBt3SBpoRpQO4Nryte7n0X9KX+Uzad59dRa+o1108j6VFYZt9SMG1HS2UgWFr2F7XLa+8n1oFZcVNY3aWw36vp560jCshlUHObOt9Sbd4b9aPidsyOCGa4b2hYC+48BzUelEgxrl0GbTOOX1h4UE1Mfa+034jTbAvZn8h+dK4mT2vtN+I02wb95vIffQOzMF1JsBvJ3AeZrP5yM7WtbMbW3WubW8LVP8ASzEEBEHG7HxtYD7zVh2F0M2acHHLjMUYZnszIHHdVyxjumUtcxgN5HyoKVgNpCNXyqO0YZVf6oOjFfG26md62TZnQTYUpsmIMhCliDPlOULmLEFRYBbnThe9KS9T+zp0PybEuCLG4kimUZvZzAAGx4d4XoMq2di7JY7hy32qyy9FI/kkeKinAYtcwyFQxA+knG2/030z6Z9ApdmLG7yxyB3KrlDhtBmuVYWGnIneKicfiMOYYHjzLPcrKl7oApuHTiM2b2bkCxoGs84Jv/KB5WAFIqbmw1J3Aak+Qo2ytodjNFLYHs5Fex3HKwaxHurf5ulsaGT5Ng1V0ErhmEcYeKBssrIYwWLA5e4bXDXvpQYfgujOLlNo8NO3lFJ95FqUx3R/E4fWaCWMb7sjAf1WtW6QdJJ3dSTF2Zw64iyq5zIzAWDM2hAPI7jVP6f9OZFgxWHJF2QICBY6zFJNx1vHl9TQZXLiyzFjqTrW4dHulD4eOPDxwo8cUcqBu0ys0mGjDTu1xlVO1bLfx91YCGrXdotCuG2u0eV3F+ydSSMmNMayIoBt/GicHS4IIoLJieluElQNi8C1jH2t2jim+auFEh3MFLGw0vQYfofsjEvJkisblTlMiKOz0YpYgW3m532qk7V2gy4jERWIVXij7QmyGPZ+HzSwrzYuENvLnQdBtrSviosIHsJSvaEgHuBDNKo8XIAvwtQWba3U7FN3oMU40Fg4SRbcO8uU+/WqV1dbd+SbTVCwZHZsOzC4U3bKri/DOqnyNXaTpKDszF4/IEfPJFAVJAIDCKI28LjT+T3ViKNY6acjyoNv62+msuEWKCBzHJIC7OPaVAbAKeBJvryXxqm9DNiLtKSWTFzsixoC0hZblnNlBeS4AsGNvCq90s6RHG4hZWubQxJrxZYxnPvkLn31aOhmx2aLD3C2xUmJCZ/Z7WPD5Ii2h3O8hGlBaJeqnAKVzYqQZjYAvAM1xpl7vkap3SHq9xOGmCxo06OT2bxqWJAto4A7p18tDrV62pCBNIgVWOFwcMV7DSWV1uwJ3Hs49++xojdP4opJEVmyXy50yOjtHCrSOuv2ed7340FWw/R/a+GTMkUg4lVZHv8AajDG/pepnEdLsXio4cHFGYMRKGDEtkIaMtmAvqosl+etvOZfpRiJmj+TsqdvP2Uedc62jw+eRmA1tnYDQ8KzjZG2GO2IJLhnOIIIF8t3dlsvG3foLbhuqGR27TFYvW3eyAsbDnJIR91TWzei+y+7EWixEig6l7k30+gbDXdfUVX8HhJcZhXeeWaZGwzz3YnJFiY5HQottAOzucnkbaCj4jGRYCYkKiJLs9GQbg00cguFv9Ju960FvTorgCNIUOW+8yaZSQd7cDekp9j7PRgvYxBzqoyEm5FxvFvWmyYwpnOo7RmWx0yGVUkAa3G+Yf71MLhcuJmYuCJY0Ea2OmUEXJ8aDEtrYWK6zQaRy6GPjHILEp5EEEeduFNXwzgi6ML7rgi9PtkYYsJop5Fw6K92YqWMciFlPdXXW5F/KpLDbA2c5720/wDxlPi16CFj2c50tbzIH31PYPoFiyyt2dgCDqbaAg8qsOA6rcFIudMRJKv1leIi/K4U+lXfZeFTDwrErFlQEAuczW5XsNBuFBimJnPe+234jSGCn77fvjSOIl7z/bb8RpDAzd9vL8xQJbRwjYnFwwJqz5I1Hi7H9b1e8Ls0NhcASEti58PCB9Lu4qeWcvp4RIPBLabqoOyNpOuPEsZ76ZzGQAbMkL5SAdDqAda0DYWP7SXZyghkG0cVKpFrECKOU5baWDyONOVA2wKx4pWyuiy/KMfKyrlzCN0WJL/VXXThUls7ZkOGRzM57HNDNLwvHhY9E0N2zSMoA5iqTMMmDgdO60uHxRkZdC4+UAKGI32IFr7qPt0yHDF5JGKvLOire4vEkZW3HVpQP+2ggds9Ip8TYSyO6qzMisxbIXIuBfduGm7TTjdphcSFWRSqtnWwJGqsGBDqedgR/wB1NL0IagMd1ehdhNh2fDM5B+VxEwsCbJLNh4u3ikANruFDLfkbb6883raeg2xGnwWBmM0UcKSo8ha4ftcNJJHGqEnKAysoN9dBa9A/6HoXwuFUkghZ8KxHOOQsqm/A3ArMOsLEl8U53AkPYbhnjjBA8M6GtswWBwsN8rySXxLYlbDurJJfuggAFe6eJ9k+VZr1lbNw6mPEYbNmcPnjcmxAkcMRmJsQxYZeRFBmwatA6FQviwwVkzdthx2St38qYp53mZGOqorsul+GlZ0oO6rR1f4WB8Q8k57sEMk6pcjO8a5gLgg6WJ05UDrbW1FKombv/wDEO4J7yzYjFZWV+TCFFJ5XqY2TIMP2GLG+RsaQf5YoLIBy7xb4VnCGlUcjcSPfz0PwoLb0jxAw+zcJhVUq0oGLma575KlEFjyF+Q3cb1UAav8AtXq5lmwMGMw6Iq/JzLJFna97sWaINfTKobLfeTblVATWwFyTuA/KgOhrVNi4xguEwubvpJgpIY7C47VXmmkuBcj5xQbnh51lKNXpRtoDDJEogVzDhos0hZVZQysiqt1JILRm4B0DXsdbBXZIPlBxmpUTbRSFv5oogVyjwIt61CbRwKyu0Ea5YkeUKqnRQ8qqQvADuvpV9xO08PEuZoFADmXuhbh1eRe0tYd49iTfxG+iLsPBxsGUtEWyuBmaxuxkt3rjeWJAO7yoKWUaCWCKIqgwrY1muCbqkMOe2twxVmseBIrOdi7QC4rDPYApNESfKRdSa1Pph0ZkVZ8XhsRGbpPIyOv/ANc8aB+zKnflRbEjiKxW9tRfTX0oN12NilXGTRRBlgx3ygCNrAx4qC6S2AJGVx3reXKmeHwCYmPZpkUNdcRAQQCLkMo0PEEgg8DarFHsXDQ4tcUXlLuHlSPVo0MoHaOoVe7m0F2Nrnys4w0GHjVAkJyxu0iFjfK57MlhdidRIpt4cKCodCcQDh+zkscoiYg8kLQH/LHrVmxu30w8lpGyrCzKx1J7Noy6tYa8D6VIR4hERGjhRQ+bOoCgqRdmByixa+a9+RpTGwieJkdVKsLMCDqO6bG+/jpQYpt7GLLjcS0LjLK7FSdFdSlmAPA3LHzqoRuTxNaJ1n7DGHxEJgVVVo9UGUAsj6kjdqrLfThWdStlZlFrXI+PCg2HqeAkw8iknuyMSoNrkrFY6a860T5EnL4t+tZD1L7SyyzoTYFQ3gLXufgtaoNsI3s5n8VViP6t3xoPP00necHfnb8RpkZsodhvC6edwKPMT2spv9NgBy7xppiT3W8h+IUE31VwZ9rYQb++SfJY3OvpWxbO2nhmWMrgRGYQWiW0QyLMB3o8ugzh1v8AarL+pKHNtZD9WKVh55cv91WjYPTLDhhbCFA5y37eQ6rIhGjLoA6KN+5bbqCwvgtmSwsPkrFYMsYRbqf+IlBVUtKAc0hB1OlU7rLjwbYBDhVdezmLi+fKRPq/tE6koh13WtV42eIHixAWOSNUAkaQSKxLYY5hlzrzvvFt199UDpy8XZNgsKkmbtbMHKf/AFEgBCD3r3awOuhtvNBm+Gw7SMEUXY7hz0v9wpJhY2qWwOypY3ZnjKmNO07w0twbUWI5c6i5T3jQADWy9WeMX/0aRnZlGGxRe4RZLZ41X2GIBHzrb9OdxcHGr1rnUc4kg2hAVV7qjhG9ljaRbNYjS4TW4oLlsvacLgZInKmxDO/Bu0CmyDTSVuO7XhVI6xUiliBt2OSR1XUlHLgOS1xmQ7rbxcnzrVYsA6gZEhjFl0Cg6Ad4XAO86DfYcDVR6adHe2idZYgFC50kgC58yIAe0Wygj+KR3RfuAEGgyzoPsTtsRiM1rRYeV7sQqhzZVLMdALtvNNtt9DsTg488kbKPYLizLqtmGZSRrcj3GtE6q9irLHj2PeV5I4rgsl0Rc28XIvmUka33GpHbPQqNg4DSK7G5LlZQG17y6o2Zr6tZixVb7rEMJU0YNWnR9ThY96ZFGUDP84pzAEElJEG85fpaa77056KdVBgxKy4tBJEi9oAGUqHW5CyWOtrLoLg34gag02n1pmLCLhIIyjRwJCWcWObswrnLwtwvx8tZLq06MwLhYsUEDTNm77d7Jldl7g3LoBrv1OtZTtfE9piJnO9pXb1c1sPVnib7Ni/laRf8Zb+6gru2+qplkaWKVBCWLsrhgUBN7LlBzchu4VeOlO3lTaHYHDRSERKRI2a4Uk6XBA0JNvBjwJul0on7kEYP8bF4eM+RlDn8FTu0IJGxLnsIZFLRhXYQlgo70m9gzNmC5QbAWJ5AhHYnFxSIe0hN9xVJGBNyo0VhrrPex4346UrthIGWOWR3jDRqwUqGCgFEBbLr9IabrFjR8cCsZaXCtfcVhMns5rswZbhrKMwFgbkLzNGx2AhmiIJkVYLx2BUlo1bKJWzgd3Rmvcbr66UBsThY5o3XOjL2EiGwbOBkRbjMNdV9T46edxKMlt5Pprvr0NhoI445pFcsUhcG6lSoF2IIJ3hkIPiDyrzot1CAi11DDxBuPyoPQJ2xEmDwU8ryIHw6L3cvfBSJijFt1yvDeMwpZduQWyZWvrbMwBLCO+uUaXWC+nI+VRPR/BwYnYmDE6llUhNCosxkkgDXbSwD391+FTKCPN3IGYFj3znsB9YqFvY3GW19NTaxoJCJldHGRfm2cqLtYutxc3sbEHXzNE/9RBYg5AL6eK+u+zL/AFU1mxUqswjw7bks5DG5Lr2obMynRSSrX1ytfhcMRs1gF7COGNcrHs2jisr94i5F9SxU6Cwym5NxQVXrcAOGw8pUXDlfsl0J0seBjrGr6862rrWjY7LBa2ZZUJtbcWdRuAF7ML243376xMGgdLjCt+zzRhgAwDEk2IOpsNLgG1uAqU2f0mxHaJ89Ie8o7xLaZhzNRWCwTzOEjUux3AeGpJ4ADeSdBVvwPVfje5JaIjMrWEik2DA7xofcaCuYs2mk8Wb8Rpsx0e/1T+VL47+M/LM3rmNJdixubaWsb6D40F46hob4+V/qYdteRaSMfkaucOw2JS+zI1ulnbvDK+Qk5VjmJKl2Kb7gd8m1gM36vOm67KaZpIDL2oVQVdVKhSxOhBuDcct1XWLruwR9rCzJzyiBr+dyKC1YUKpkBwUqJK7xuSJ2LYd4mcyEAHvMy5Cu+7LrUXtPohhnxPZvhp2DOt5RLIwYsQxaW6XvcgmzHQnVbEBPD9dOzm9r5QnnED+BjTyPrg2Z/wA6T3xTfoaDIOm0hw+IxGDU3jjkADH2yts1mbiO8fQVVbVYOnO0o8TtDETQktHIwKkgrcZFG46jUGolsCwCHTvgsPIMV+9TQN7VYOhnTSXZskkkKI5kjyEPmsO8GvZSCTpbfxqDkgK7xa+73UQigvkvXdtFjoYFHIRAj/ExNPNnddc+YDFRRypxMYMcg8V1K39w8xWcBaMRQSmO2264qabDSyxh5GZSrGNspNxmCHfbhU3getjaEYytKsy8VlRWuPFlyt8aqIoQKDUtndehFu1waecUhT/Cyn76mX65cDJHJeOaOQxsBmRWBJU2GZGJsTbhWJkUFqBNVraeqZb7OO/SZ/woaxoCts6q4QNmrce1LIR5XC/2mga9PdvLhZME7AuqYgSsosCeyG4E8y/wpaPr2wpPew048R2R/uFVnrm/i4YDQZHPvzKD9wrOrUHoLCdbOzpB/GaI8RJHIPjGCPjU5g+l+Cm0TFwN4GRQfRzevMIFDag9K9MMSg2fi5FZT8xJ3lym90IFyN+rfGvO2Nk+agWy3CMcw3kGV7BvKxt4NTRdN1H1Pu0Hlcn7yaDbOqjpJBHs0LLPFEUlkFnkRDYkONGINu8fjVhxXWBs9d+MhPkxf8F6849lQhKDc8X1rbPU6SvJ4JE5+LgUyk65sGPZjxDf9kY+96xvs6MkdBf+mnWXHjMK8CQSLnKnMzLplcN7IvfdbfxrOQtO4EVt5tSx2UbEqQQBc+A5mgax4lkBCm2YWbxW97X8xf3Crl0D6TPE4jLHI5AtwBOl6pTHWn+yZbSR/bX8QoB2gpzueTt+I01c3FGx1+0fU2zt+I0WPcaBHFcKQtS+IGopK1AW1GFdahWgMBUzjE+awvPsWPrPLUQBUw2LAjw+a9ljYXtoCZpDr7iKBltWMjID9Un1Y/pTEipTbkYBiYMrB483dYNbvuLPbc2m4+FRtqAlqG1GtXWoAtQgUYiuAoAtRSKOaAigIK3Lq302dALb+0P/AJXB/KsQC1uPV7rsuAjUgyeolfT0PxoKd1zEdthhx7N/xr+h9Kzqr/1wzg4mAA7obnyZza39Jqg2oAFHFBXUBhRo6TtSsK0CgFFal8tJOKDolpVF1FBAtLFKBhDIUa43i418dKP8oPrWjbR6MwzIrFQGKg5hodQN9U7aXRZ4zdDnHLj+hoIdjelsEPnY/tr+IUiRY2IseRpbBH52P7a/iFA9xWz3Mj2Q+234jRE2PJ9X4irzJgzmbT6R+80aLZpP6UGbY+Ao5U7wB8dfzpvUn0nW2LlHJgPRVFRgoOoVrqFaBRa2fq22XE+z4nZQSTIDcX3SNvrGBW19WII2agII+cktcWuC17i/Dfr4UGbdYO01lxroiIiQExLlAGax7zNbT2r+6q0DUr0owbrjcQGRgTK7DQ6qzkqRzBBFRa0HXoVNOW2dIFLNG4UC5JUgAEgbyOZApfYuwZsXJ2cCZ3AzEXUWUEC92IG8j1oGVq6gK2JB4aelABQGoLUGWuVaAQK3DquizbMj13SSDf8Az3/Oqx1XdFMPisPiGxEYktIioSWBWyktYqQdcy+laJgcBFhoxFAoRASbanU7ySbknzNBkPW23/yAUfRhQepdv7qpgqzdZuIzbSm/lEa+kan86rAagG9caA1woDKacRLpTcCncI0oDUm9KMKSc0CuGNOWSmWHapXBx5nRebqPVgPzoNROEYKo0NlA48ABUbisIDvt8f1q2TwanjrTDE4IHgD6UFD2psKN99vQ39xFQP8A/MFZEKuCM6mx3+0ONaVNgByFM2wXeGnEffQOWQZj7O88776UA8Af35UpIBc6jfx86SYr9YCgi8b0LwszmR1YOxuxWQi552IIHuFQO3egEEUEkkTy5kUsFYowNtSNFBGl6uDSLzX4frTbEMrqyllsylTu+kLc/GgyzYWzBPiIomJUSNlLCxIFibi/lVo6edHsPhoIjAmUtJlYlixNkJG/dqCTa3wFMujGFtPCxsMpYEnmEYVMdOjmhiAIPzvD7DeNAp1W7GidJpZYkkKuqoWUNlIUlrBtOK8OFaHJiiT/ALVSOgwAwgF7EyMWGo10A4j6IFWNl8R6/wCtBLNjQLX1100uaw7CYIDHpGR/+oIR4Ca1vStWaQ3INtOHn+VZkk//AMiZDYBcXfw/jC9j7r0Gm9ZGIL7PxA1Oin0lQ1Wep2O0mIflGig/acm3+AU76f7QyYN0I/iFUGvjmJ9ENR3VbIR24ve4Qhfslhe/hmAt/NQMcZ1WYtL5THL9lipPucAfGqxjdmyQyGKVCjixymxNjqCLXBB8K298Y191vef0qvDspNoTswu0eHUm/AjMb3P8pWgzw9G5vkrYrKBErZSSbNe6rou+12A9aabO2bLOSsUbyFRmIRSxC3AvYa2uR61fttYgDY3e7vaAMoubs7zdputbdrv3CovqqZhjDlNh2L5l17wBWwvbSxIPuoL11cYJoMCFkVkZ5HchgysPZUXBsdy3qfeT92NJSSn9mmsuII/3oM76e9CsS+JlxEaCRHy2CauLIqnubzqOF6o8+z5Y7l45EA0JZGWx8bit7GK8D7jVb6xsWPkEgJtdkA8SJFNh7gT7qDJEiYgkAkKLsQCQova7HgLkC550Vas3QnFJCuMkZWa2FYC1vpOim9/Fl9DROr/ZSy46FX1C3kt9YxrmA9QD5A0FeDU7jrZ+lWBgXCzyGCIlYnIPZx3DZSARpfQ2rFoB40Cj0lIaUceNJyLpfW3PhQBh99WPorGGxeHB3dqh9CCPuqt4erH0Tb/jMP8A9VPxUGyyPSTgH/enRFv2KSOnC9BGzQj9mmZw/eHnzqZe3IiksmvH32oGksVyfOmc9x+zUrPbnTOYgX/S1BESz8rim0uJCAknRRmN+QF/yqReME1XulsbGEpECSxAa2/Jx03mgruwMS7SRAKRnkaS/DKLhjvvxZffUt00l/4deDLIpG6+5lP4qT6KdHpUcySAooUqgNrm7XJI4DjrzqZn6IriG+cJ8Lbx5GgDoFhZFiPaapJ85FcqTkUlW0G4AlfWrPJCB/sKZbD6OrhAbSPIcoQZiLKgYtlQAaXYkmns02m/3UED0gxYijL2GZfZuNCx0APhWc4HD53jQ37zjNz7xFz6XNaHt/ZgxCBSWFmuLWvfxuDzpvsfo2kbFzdmta7W3HkALUEd012kskRiRO9cG+lhY3PDfbT3006F7WwsVxN2qtqAVVGVrggBrkMBmtuvu4VbI9ghjcgGnkXRyEMG7NCw1Byg2oBmjtewHp+dUPbuIbtsTlawIWNso3qFW6kjkQQfSrj0jxBgiL3uxsFB+sdBfwG/3VQ2w57IKO9I7brgtqbljyNA+6UjtNn4WW1stlKjj3St/wDB/ipHoTtIQyhrXDAqbb7b7eOoFWLamwu1RI7WRAAqi9hYWHnv3+NM4+ryS+aKULusGGmmm8GgvSAMARqD501ni9PM0fo5s+aOIriH7Rs3dIue7YCxLanUGncmE99BD57fs1nnTnbPbTCNSckd78jJ9K3kNPWtIxWHy38fP86zTF9HJ7hXIIBNrfzG5+/jegfYGAQbKncr38RYDXdHmCj45j/TSvV/MgxZvvMBy/aupa1vAH40Ta+KK4RkYXGUKPC1raeFqa9GmUSxS5gGDrD2djdw6kF77ha4+FBqiYzTebHxN/jSbQQOe9HGx5lFJ9bVEPJbmPfRe2tqfXdQRPWLsuELA4VUAdkIUKAQy3B7vIp8ameq8kYN0YkqJmCqSbBcqEgDxLE+81V+lG0hLLFFvVLyMfHcB6X9RT3obtBxHMwBymS4HiFANv8ADQRXWZg1jxqCNVjVogxCqBc53BYhRv0FWvoh0Pw74eDEXk7Tee9Zc6OeBW9rrzqndMtpCbExEgoVTLcga94kee+tI6vkthCoa6rI1j5hWNveTQT1jzohHj99LtSdqBEg+NAF1pVjeisN1BEYnE6nzNMpJmPO1DN7R14n7+dGUUDZwxHKiRYIk3O6pJUF/wB6+VKiLjp6UCKYfTwpzFGBuoSlt2tHFALAWvrf1phMuu+pBl08KQeOgZ9lRlivr7qdpFXLDY8aAuGFjTotfhRBcn96Vz3FBHbd2ZHiEySC4BDaEg3HEEa1HYDo/FE3zaa/WJZm9xYm3uqdKmirFz++gBI6kMOq03RKdJbhQK39aQk93vpUCkpEoGeI1/WoufD1Mut99ISpyFBXpsKG0IBB33saQ2f0bhjcOEAINxqSL8wL2BqwMluFJuvKgWGEUjX13iufZqlSARut4USJuYtS8M371oM7n2Tic7K0BzBiFcWAKk6Xa9rWq07B2b2cQjO+97jmdT7qnnkvvFvGkoospJoGE+wEk9pVbzAP31NbGXskCKAqj6IAA18q6IA6nSl4stmudeHrQPme9J287UlBKN3HxpwpoEia4Cl8oooQUEE+Csd/E/eaUGBH7FdXUB2itcXFvL/WlewFdXUAfJ/H4UqIfGurqAezvxoFw3j8KCuoFVw1r60k2F1GvGurqBR4NBrROw0rq6gK2H8aFcP4/CurqBVMOKUSIV1dQAyUm0Z511dQd2Omp+FNng8a6uoEDgr6XoGwnj8P9a6uoA+R+Pw/1pZMDre/wrq6g4YfXf8Av1pcYehrqDkw/jXfJtd/wrq6g5ovH4UtCSNL11dQOQKIVoa6g//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11352" r="75022"/>
          <a:stretch/>
        </p:blipFill>
        <p:spPr>
          <a:xfrm>
            <a:off x="2890372" y="3689936"/>
            <a:ext cx="1477384" cy="1728155"/>
          </a:xfrm>
          <a:prstGeom prst="rect">
            <a:avLst/>
          </a:prstGeom>
        </p:spPr>
      </p:pic>
      <p:pic>
        <p:nvPicPr>
          <p:cNvPr id="10" name="Picture 9"/>
          <p:cNvPicPr>
            <a:picLocks noChangeAspect="1"/>
          </p:cNvPicPr>
          <p:nvPr/>
        </p:nvPicPr>
        <p:blipFill rotWithShape="1">
          <a:blip r:embed="rId9">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backgroundRemoval>
                    </a14:imgEffect>
                  </a14:imgLayer>
                </a14:imgProps>
              </a:ext>
              <a:ext uri="{28A0092B-C50C-407E-A947-70E740481C1C}">
                <a14:useLocalDpi xmlns:a14="http://schemas.microsoft.com/office/drawing/2010/main" val="0"/>
              </a:ext>
            </a:extLst>
          </a:blip>
          <a:srcRect l="-88" r="88134"/>
          <a:stretch/>
        </p:blipFill>
        <p:spPr>
          <a:xfrm>
            <a:off x="1670853" y="3658106"/>
            <a:ext cx="1296195" cy="1728155"/>
          </a:xfrm>
          <a:prstGeom prst="rect">
            <a:avLst/>
          </a:prstGeom>
        </p:spPr>
      </p:pic>
      <p:pic>
        <p:nvPicPr>
          <p:cNvPr id="12" name="Picture 11"/>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25621" r="60753"/>
          <a:stretch/>
        </p:blipFill>
        <p:spPr>
          <a:xfrm>
            <a:off x="4117289" y="3689936"/>
            <a:ext cx="1477384" cy="1728155"/>
          </a:xfrm>
          <a:prstGeom prst="rect">
            <a:avLst/>
          </a:prstGeom>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40018" t="807" r="46356" b="-807"/>
          <a:stretch/>
        </p:blipFill>
        <p:spPr>
          <a:xfrm>
            <a:off x="5363326" y="3658106"/>
            <a:ext cx="1477384" cy="1728155"/>
          </a:xfrm>
          <a:prstGeom prst="rect">
            <a:avLst/>
          </a:prstGeom>
        </p:spPr>
      </p:pic>
      <p:pic>
        <p:nvPicPr>
          <p:cNvPr id="14" name="Picture 13"/>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56986" t="-2419" r="29388" b="2419"/>
          <a:stretch/>
        </p:blipFill>
        <p:spPr>
          <a:xfrm>
            <a:off x="6590243" y="3658106"/>
            <a:ext cx="1477384" cy="1728155"/>
          </a:xfrm>
          <a:prstGeom prst="rect">
            <a:avLst/>
          </a:prstGeom>
        </p:spPr>
      </p:pic>
      <p:pic>
        <p:nvPicPr>
          <p:cNvPr id="15" name="Picture 14"/>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71383" t="-1613" r="14991" b="1613"/>
          <a:stretch/>
        </p:blipFill>
        <p:spPr>
          <a:xfrm>
            <a:off x="7836280" y="3634958"/>
            <a:ext cx="1477384" cy="1728155"/>
          </a:xfrm>
          <a:prstGeom prst="rect">
            <a:avLst/>
          </a:prstGeom>
        </p:spPr>
      </p:pic>
      <p:pic>
        <p:nvPicPr>
          <p:cNvPr id="16" name="Picture 15"/>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foregroundMark x1="7193" y1="65929" x2="5642" y2="35841"/>
                        <a14:foregroundMark x1="18336" y1="45133" x2="21368" y2="29204"/>
                        <a14:foregroundMark x1="5430" y1="32301" x2="6911" y2="29204"/>
                        <a14:foregroundMark x1="6911" y1="26106" x2="3597" y2="27876"/>
                        <a14:foregroundMark x1="9238" y1="35841" x2="6417" y2="26106"/>
                        <a14:foregroundMark x1="8886" y1="32743" x2="7757" y2="27434"/>
                        <a14:foregroundMark x1="9520" y1="29646" x2="9450" y2="33628"/>
                        <a14:foregroundMark x1="29760" y1="40265" x2="34979" y2="38496"/>
                        <a14:foregroundMark x1="45416" y1="45575" x2="49295" y2="36283"/>
                        <a14:foregroundMark x1="79337" y1="53982" x2="80606" y2="34513"/>
                        <a14:foregroundMark x1="91819" y1="53982" x2="94006" y2="40708"/>
                        <a14:foregroundMark x1="94499" y1="36726" x2="95134" y2="31858"/>
                        <a14:foregroundMark x1="97461" y1="27434" x2="97461" y2="27434"/>
                        <a14:foregroundMark x1="97461" y1="39381" x2="97461" y2="39381"/>
                        <a14:foregroundMark x1="89986" y1="62832" x2="89492" y2="64159"/>
                        <a14:foregroundMark x1="21368" y1="18142" x2="22003" y2="18142"/>
                      </a14:backgroundRemoval>
                    </a14:imgEffect>
                  </a14:imgLayer>
                </a14:imgProps>
              </a:ext>
              <a:ext uri="{28A0092B-C50C-407E-A947-70E740481C1C}">
                <a14:useLocalDpi xmlns:a14="http://schemas.microsoft.com/office/drawing/2010/main" val="0"/>
              </a:ext>
            </a:extLst>
          </a:blip>
          <a:srcRect l="85909" t="807" r="465" b="-807"/>
          <a:stretch/>
        </p:blipFill>
        <p:spPr>
          <a:xfrm>
            <a:off x="9063197" y="3611808"/>
            <a:ext cx="1477384" cy="1728155"/>
          </a:xfrm>
          <a:prstGeom prst="rect">
            <a:avLst/>
          </a:prstGeom>
        </p:spPr>
      </p:pic>
      <p:sp>
        <p:nvSpPr>
          <p:cNvPr id="17" name="TextBox 16"/>
          <p:cNvSpPr txBox="1"/>
          <p:nvPr/>
        </p:nvSpPr>
        <p:spPr>
          <a:xfrm>
            <a:off x="3642444" y="1082071"/>
            <a:ext cx="4907114" cy="1569660"/>
          </a:xfrm>
          <a:prstGeom prst="rect">
            <a:avLst/>
          </a:prstGeom>
          <a:noFill/>
        </p:spPr>
        <p:txBody>
          <a:bodyPr wrap="none" rtlCol="0">
            <a:spAutoFit/>
          </a:bodyPr>
          <a:lstStyle/>
          <a:p>
            <a:pPr algn="ctr"/>
            <a:r>
              <a:rPr lang="en-US" sz="9600" dirty="0" smtClean="0">
                <a:effectLst>
                  <a:outerShdw blurRad="127000" algn="ctr" rotWithShape="0">
                    <a:prstClr val="black">
                      <a:alpha val="64000"/>
                    </a:prstClr>
                  </a:outerShdw>
                </a:effectLst>
                <a:latin typeface="OldStyle 1" panose="00000400000000000000" pitchFamily="2" charset="0"/>
                <a:ea typeface="Monofett" panose="02000506020000020003" pitchFamily="2" charset="0"/>
              </a:rPr>
              <a:t>1912 Bills</a:t>
            </a:r>
            <a:endParaRPr lang="en-US" sz="9600" dirty="0">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181607064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10" fill="hold"/>
                                        <p:tgtEl>
                                          <p:spTgt spid="2"/>
                                        </p:tgtEl>
                                      </p:cBhvr>
                                    </p:cmd>
                                  </p:childTnLst>
                                </p:cTn>
                              </p:par>
                              <p:par>
                                <p:cTn id="7" presetID="10" presetClass="entr" presetSubtype="0" fill="hold" grpId="0" nodeType="withEffect">
                                  <p:stCondLst>
                                    <p:cond delay="180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50" presetClass="entr" presetSubtype="0" decel="100000" fill="hold" grpId="0" nodeType="withEffect">
                                  <p:stCondLst>
                                    <p:cond delay="220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10" presetClass="entr" presetSubtype="0" fill="hold" nodeType="withEffect">
                                  <p:stCondLst>
                                    <p:cond delay="4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600"/>
                                        <p:tgtEl>
                                          <p:spTgt spid="10"/>
                                        </p:tgtEl>
                                      </p:cBhvr>
                                    </p:animEffect>
                                  </p:childTnLst>
                                </p:cTn>
                              </p:par>
                              <p:par>
                                <p:cTn id="18" presetID="10" presetClass="entr" presetSubtype="0" fill="hold" nodeType="withEffect">
                                  <p:stCondLst>
                                    <p:cond delay="6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74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82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700"/>
                                        <p:tgtEl>
                                          <p:spTgt spid="13"/>
                                        </p:tgtEl>
                                      </p:cBhvr>
                                    </p:animEffect>
                                  </p:childTnLst>
                                </p:cTn>
                              </p:par>
                              <p:par>
                                <p:cTn id="27" presetID="10" presetClass="entr" presetSubtype="0" fill="hold" nodeType="withEffect">
                                  <p:stCondLst>
                                    <p:cond delay="91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96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600"/>
                                        <p:tgtEl>
                                          <p:spTgt spid="15"/>
                                        </p:tgtEl>
                                      </p:cBhvr>
                                    </p:animEffect>
                                  </p:childTnLst>
                                </p:cTn>
                              </p:par>
                              <p:par>
                                <p:cTn id="33" presetID="10" presetClass="entr" presetSubtype="0" fill="hold" nodeType="withEffect">
                                  <p:stCondLst>
                                    <p:cond delay="1130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2"/>
                </p:tgtEl>
              </p:cMediaNode>
            </p:audio>
          </p:childTnLst>
        </p:cTn>
      </p:par>
    </p:tnLst>
    <p:bldLst>
      <p:bldP spid="8"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In Mem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872797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52641" y="2539689"/>
            <a:ext cx="10808801" cy="12463653"/>
            <a:chOff x="352640" y="-3127185"/>
            <a:chExt cx="10808801" cy="12463653"/>
          </a:xfrm>
        </p:grpSpPr>
        <p:sp>
          <p:nvSpPr>
            <p:cNvPr id="6" name="TextBox 5"/>
            <p:cNvSpPr txBox="1"/>
            <p:nvPr/>
          </p:nvSpPr>
          <p:spPr>
            <a:xfrm>
              <a:off x="727458" y="8013029"/>
              <a:ext cx="184731" cy="1323439"/>
            </a:xfrm>
            <a:prstGeom prst="rect">
              <a:avLst/>
            </a:prstGeom>
            <a:noFill/>
          </p:spPr>
          <p:txBody>
            <a:bodyPr wrap="none" rtlCol="0">
              <a:spAutoFit/>
            </a:bodyPr>
            <a:lstStyle/>
            <a:p>
              <a:endParaRPr lang="en-US" sz="8000" dirty="0">
                <a:effectLst>
                  <a:outerShdw blurRad="127000" algn="ctr" rotWithShape="0">
                    <a:prstClr val="black">
                      <a:alpha val="64000"/>
                    </a:prstClr>
                  </a:outerShdw>
                </a:effectLst>
                <a:latin typeface="Edwardian Script ITC" panose="030303020407070D0804" pitchFamily="66" charset="0"/>
                <a:ea typeface="Monofett" panose="02000506020000020003" pitchFamily="2" charset="0"/>
              </a:endParaRPr>
            </a:p>
          </p:txBody>
        </p:sp>
        <p:sp>
          <p:nvSpPr>
            <p:cNvPr id="2" name="Rectangle 1"/>
            <p:cNvSpPr/>
            <p:nvPr/>
          </p:nvSpPr>
          <p:spPr>
            <a:xfrm>
              <a:off x="352640" y="-3127185"/>
              <a:ext cx="10808801" cy="7975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n>
                    <a:solidFill>
                      <a:schemeClr val="tx1"/>
                    </a:solidFill>
                  </a:ln>
                  <a:solidFill>
                    <a:schemeClr val="tx1"/>
                  </a:solidFill>
                  <a:effectLst>
                    <a:glow rad="101600">
                      <a:schemeClr val="bg1">
                        <a:alpha val="60000"/>
                      </a:schemeClr>
                    </a:glow>
                    <a:outerShdw blurRad="685800" algn="ctr" rotWithShape="0">
                      <a:prstClr val="black"/>
                    </a:outerShdw>
                  </a:effectLst>
                  <a:latin typeface="OldStyle 1" panose="00000400000000000000" pitchFamily="2" charset="0"/>
                  <a:ea typeface="Monofett" panose="02000506020000020003" pitchFamily="2" charset="0"/>
                </a:rPr>
                <a:t> In the early industrialization era companies did not care about employee rights nor have any remorse for workers killed. Not until the Triangle Factory Fire were worker unions and federations created.</a:t>
              </a:r>
            </a:p>
          </p:txBody>
        </p:sp>
      </p:grpSp>
      <p:pic>
        <p:nvPicPr>
          <p:cNvPr id="9" name="14 InTheEarly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0913" y="4435475"/>
            <a:ext cx="487363" cy="487363"/>
          </a:xfrm>
          <a:prstGeom prst="rect">
            <a:avLst/>
          </a:prstGeom>
        </p:spPr>
      </p:pic>
    </p:spTree>
    <p:extLst>
      <p:ext uri="{BB962C8B-B14F-4D97-AF65-F5344CB8AC3E}">
        <p14:creationId xmlns:p14="http://schemas.microsoft.com/office/powerpoint/2010/main" val="2520237193"/>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28" fill="hold"/>
                                        <p:tgtEl>
                                          <p:spTgt spid="9"/>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64" presetClass="path" presetSubtype="0" fill="hold" nodeType="withEffect">
                                  <p:stCondLst>
                                    <p:cond delay="0"/>
                                  </p:stCondLst>
                                  <p:childTnLst>
                                    <p:animMotion origin="layout" path="M 4.58333E-6 4.81481E-6 L -0.00157 -0.45602 " pathEditMode="relative" rAng="0" ptsTypes="AA">
                                      <p:cBhvr>
                                        <p:cTn id="11" dur="16900" fill="hold"/>
                                        <p:tgtEl>
                                          <p:spTgt spid="7"/>
                                        </p:tgtEl>
                                        <p:attrNameLst>
                                          <p:attrName>ppt_x</p:attrName>
                                          <p:attrName>ppt_y</p:attrName>
                                        </p:attrNameLst>
                                      </p:cBhvr>
                                      <p:rCtr x="-78" y="-22801"/>
                                    </p:animMotion>
                                  </p:childTnLst>
                                </p:cTn>
                              </p:par>
                              <p:par>
                                <p:cTn id="12" presetID="64" presetClass="path" presetSubtype="0" accel="50000" decel="50000" fill="hold" nodeType="withEffect">
                                  <p:stCondLst>
                                    <p:cond delay="100"/>
                                  </p:stCondLst>
                                  <p:childTnLst>
                                    <p:animMotion origin="layout" path="M 0 -2.59259E-6 L -0.00156 -0.26597 " pathEditMode="relative" rAng="0" ptsTypes="AA">
                                      <p:cBhvr>
                                        <p:cTn id="13" dur="16700" fill="hold"/>
                                        <p:tgtEl>
                                          <p:spTgt spid="10"/>
                                        </p:tgtEl>
                                        <p:attrNameLst>
                                          <p:attrName>ppt_x</p:attrName>
                                          <p:attrName>ppt_y</p:attrName>
                                        </p:attrNameLst>
                                      </p:cBhvr>
                                      <p:rCtr x="-78" y="-13310"/>
                                    </p:animMotion>
                                  </p:childTnLst>
                                </p:cTn>
                              </p:par>
                            </p:childTnLst>
                          </p:cTn>
                        </p:par>
                        <p:par>
                          <p:cTn id="14" fill="hold">
                            <p:stCondLst>
                              <p:cond delay="16900"/>
                            </p:stCondLst>
                            <p:childTnLst>
                              <p:par>
                                <p:cTn id="15" presetID="47" presetClass="exit" presetSubtype="0" fill="hold" nodeType="afterEffect">
                                  <p:stCondLst>
                                    <p:cond delay="0"/>
                                  </p:stCondLst>
                                  <p:childTnLst>
                                    <p:animEffect transition="out" filter="fade">
                                      <p:cBhvr>
                                        <p:cTn id="16" dur="1000"/>
                                        <p:tgtEl>
                                          <p:spTgt spid="7"/>
                                        </p:tgtEl>
                                      </p:cBhvr>
                                    </p:animEffect>
                                    <p:anim calcmode="lin" valueType="num">
                                      <p:cBhvr>
                                        <p:cTn id="17" dur="1000"/>
                                        <p:tgtEl>
                                          <p:spTgt spid="7"/>
                                        </p:tgtEl>
                                        <p:attrNameLst>
                                          <p:attrName>ppt_x</p:attrName>
                                        </p:attrNameLst>
                                      </p:cBhvr>
                                      <p:tavLst>
                                        <p:tav tm="0">
                                          <p:val>
                                            <p:strVal val="ppt_x"/>
                                          </p:val>
                                        </p:tav>
                                        <p:tav tm="100000">
                                          <p:val>
                                            <p:strVal val="ppt_x"/>
                                          </p:val>
                                        </p:tav>
                                      </p:tavLst>
                                    </p:anim>
                                    <p:anim calcmode="lin" valueType="num">
                                      <p:cBhvr>
                                        <p:cTn id="18" dur="1000"/>
                                        <p:tgtEl>
                                          <p:spTgt spid="7"/>
                                        </p:tgtEl>
                                        <p:attrNameLst>
                                          <p:attrName>ppt_y</p:attrName>
                                        </p:attrNameLst>
                                      </p:cBhvr>
                                      <p:tavLst>
                                        <p:tav tm="0">
                                          <p:val>
                                            <p:strVal val="ppt_y"/>
                                          </p:val>
                                        </p:tav>
                                        <p:tav tm="100000">
                                          <p:val>
                                            <p:strVal val="ppt_y-.1"/>
                                          </p:val>
                                        </p:tav>
                                      </p:tavLst>
                                    </p:anim>
                                    <p:set>
                                      <p:cBhvr>
                                        <p:cTn id="19"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TextBox 4"/>
          <p:cNvSpPr txBox="1"/>
          <p:nvPr/>
        </p:nvSpPr>
        <p:spPr>
          <a:xfrm>
            <a:off x="2848468" y="747657"/>
            <a:ext cx="6799875" cy="1323439"/>
          </a:xfrm>
          <a:prstGeom prst="rect">
            <a:avLst/>
          </a:prstGeom>
          <a:noFill/>
        </p:spPr>
        <p:txBody>
          <a:bodyPr wrap="none" rtlCol="0">
            <a:spAutoFit/>
          </a:bodyPr>
          <a:lstStyle/>
          <a:p>
            <a:pPr algn="ctr"/>
            <a:r>
              <a:rPr lang="en-US" sz="80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Course Theme:</a:t>
            </a:r>
            <a:endParaRPr lang="en-US" sz="8000" dirty="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grpSp>
        <p:nvGrpSpPr>
          <p:cNvPr id="8" name="Group 7"/>
          <p:cNvGrpSpPr/>
          <p:nvPr/>
        </p:nvGrpSpPr>
        <p:grpSpPr>
          <a:xfrm>
            <a:off x="1598064" y="2142046"/>
            <a:ext cx="9116938" cy="3785652"/>
            <a:chOff x="1598064" y="2142046"/>
            <a:chExt cx="9116938" cy="3785652"/>
          </a:xfrm>
        </p:grpSpPr>
        <p:sp>
          <p:nvSpPr>
            <p:cNvPr id="3" name="TextBox 2"/>
            <p:cNvSpPr txBox="1"/>
            <p:nvPr/>
          </p:nvSpPr>
          <p:spPr>
            <a:xfrm>
              <a:off x="2680322" y="2142046"/>
              <a:ext cx="6831358" cy="3785652"/>
            </a:xfrm>
            <a:prstGeom prst="rect">
              <a:avLst/>
            </a:prstGeom>
            <a:noFill/>
          </p:spPr>
          <p:txBody>
            <a:bodyPr wrap="none" rtlCol="0">
              <a:spAutoFit/>
            </a:bodyPr>
            <a:lstStyle/>
            <a:p>
              <a:pPr algn="ctr"/>
              <a:r>
                <a:rPr lang="en-US" sz="80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Elitism</a:t>
              </a:r>
            </a:p>
            <a:p>
              <a:pPr algn="ctr"/>
              <a:r>
                <a:rPr lang="en-US" sz="80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&amp;</a:t>
              </a:r>
            </a:p>
            <a:p>
              <a:pPr algn="ctr"/>
              <a:r>
                <a:rPr lang="en-US" sz="80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Egalitarianism</a:t>
              </a:r>
              <a:endParaRPr lang="en-US" sz="8000" dirty="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cxnSp>
          <p:nvCxnSpPr>
            <p:cNvPr id="6" name="Straight Connector 5"/>
            <p:cNvCxnSpPr/>
            <p:nvPr/>
          </p:nvCxnSpPr>
          <p:spPr>
            <a:xfrm flipH="1">
              <a:off x="1598064" y="4127619"/>
              <a:ext cx="3819970" cy="0"/>
            </a:xfrm>
            <a:prstGeom prst="line">
              <a:avLst/>
            </a:prstGeom>
            <a:ln w="57150">
              <a:solidFill>
                <a:schemeClr val="bg1"/>
              </a:solidFill>
            </a:ln>
            <a:effectLst>
              <a:outerShdw blurRad="406400" algn="ctr" rotWithShape="0">
                <a:prstClr val="black">
                  <a:alpha val="83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895032" y="4127619"/>
              <a:ext cx="3819970" cy="0"/>
            </a:xfrm>
            <a:prstGeom prst="line">
              <a:avLst/>
            </a:prstGeom>
            <a:ln w="57150">
              <a:solidFill>
                <a:schemeClr val="bg1"/>
              </a:solidFill>
            </a:ln>
            <a:effectLst>
              <a:outerShdw blurRad="406400" algn="ctr" rotWithShape="0">
                <a:prstClr val="black">
                  <a:alpha val="83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835464"/>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TextBox 4"/>
          <p:cNvSpPr txBox="1"/>
          <p:nvPr/>
        </p:nvSpPr>
        <p:spPr>
          <a:xfrm>
            <a:off x="3240438" y="747657"/>
            <a:ext cx="6015942" cy="1323439"/>
          </a:xfrm>
          <a:prstGeom prst="rect">
            <a:avLst/>
          </a:prstGeom>
          <a:noFill/>
        </p:spPr>
        <p:txBody>
          <a:bodyPr wrap="none" rtlCol="0">
            <a:spAutoFit/>
          </a:bodyPr>
          <a:lstStyle/>
          <a:p>
            <a:pPr algn="ctr"/>
            <a:r>
              <a:rPr lang="en-US" sz="80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Contributors:</a:t>
            </a:r>
            <a:endParaRPr lang="en-US" sz="8000" dirty="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
        <p:nvSpPr>
          <p:cNvPr id="3" name="TextBox 2"/>
          <p:cNvSpPr txBox="1"/>
          <p:nvPr/>
        </p:nvSpPr>
        <p:spPr>
          <a:xfrm>
            <a:off x="3347813" y="2291946"/>
            <a:ext cx="5496376" cy="3139321"/>
          </a:xfrm>
          <a:prstGeom prst="rect">
            <a:avLst/>
          </a:prstGeom>
          <a:noFill/>
        </p:spPr>
        <p:txBody>
          <a:bodyPr wrap="none" rtlCol="0">
            <a:spAutoFit/>
          </a:bodyPr>
          <a:lstStyle/>
          <a:p>
            <a:pPr algn="ctr"/>
            <a:r>
              <a:rPr lang="en-US" sz="66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Victor Lourng</a:t>
            </a:r>
          </a:p>
          <a:p>
            <a:pPr algn="ctr"/>
            <a:r>
              <a:rPr lang="en-US" sz="6600" dirty="0" smtClean="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Daniel Yi</a:t>
            </a:r>
          </a:p>
          <a:p>
            <a:pPr algn="ctr"/>
            <a:r>
              <a:rPr lang="en-US" sz="6600" dirty="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Joshua </a:t>
            </a:r>
            <a:r>
              <a:rPr lang="en-US" sz="6600" dirty="0" err="1">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Sirken</a:t>
            </a:r>
            <a:endParaRPr lang="en-US" sz="6600" dirty="0">
              <a:ln>
                <a:solidFill>
                  <a:schemeClr val="bg1"/>
                </a:solidFill>
              </a:ln>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2484753941"/>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222" y="404601"/>
            <a:ext cx="9951025" cy="20073621"/>
          </a:xfrm>
          <a:prstGeom prst="rect">
            <a:avLst/>
          </a:prstGeom>
        </p:spPr>
      </p:pic>
    </p:spTree>
    <p:extLst>
      <p:ext uri="{BB962C8B-B14F-4D97-AF65-F5344CB8AC3E}">
        <p14:creationId xmlns:p14="http://schemas.microsoft.com/office/powerpoint/2010/main" val="2945124145"/>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64" presetClass="path" presetSubtype="0" accel="50000" decel="50000" fill="hold" nodeType="withEffect">
                                  <p:stCondLst>
                                    <p:cond delay="0"/>
                                  </p:stCondLst>
                                  <p:childTnLst>
                                    <p:animMotion origin="layout" path="M -6.25E-7 -3.7037E-6 L 0.00065 -2.09236 " pathEditMode="fixed" rAng="0" ptsTypes="AA">
                                      <p:cBhvr>
                                        <p:cTn id="11" dur="4500" fill="hold"/>
                                        <p:tgtEl>
                                          <p:spTgt spid="2"/>
                                        </p:tgtEl>
                                        <p:attrNameLst>
                                          <p:attrName>ppt_x</p:attrName>
                                          <p:attrName>ppt_y</p:attrName>
                                        </p:attrNameLst>
                                      </p:cBhvr>
                                      <p:rCtr x="26" y="-104630"/>
                                    </p:animMotion>
                                  </p:childTnLst>
                                </p:cTn>
                              </p:par>
                              <p:par>
                                <p:cTn id="12" presetID="47" presetClass="exit" presetSubtype="0" fill="hold" nodeType="withEffect">
                                  <p:stCondLst>
                                    <p:cond delay="390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098623"/>
            <a:ext cx="12192000" cy="2215991"/>
          </a:xfrm>
          <a:prstGeom prst="rect">
            <a:avLst/>
          </a:prstGeom>
          <a:noFill/>
        </p:spPr>
        <p:txBody>
          <a:bodyPr wrap="square" rtlCol="0">
            <a:spAutoFit/>
          </a:bodyPr>
          <a:lstStyle/>
          <a:p>
            <a:pPr algn="ctr"/>
            <a:r>
              <a:rPr lang="en-US" sz="13800" dirty="0" smtClean="0">
                <a:ln>
                  <a:solidFill>
                    <a:schemeClr val="tx1"/>
                  </a:solidFill>
                </a:ln>
                <a:effectLst>
                  <a:outerShdw blurRad="127000" algn="ctr" rotWithShape="0">
                    <a:prstClr val="black">
                      <a:alpha val="64000"/>
                    </a:prstClr>
                  </a:outerShdw>
                </a:effectLst>
                <a:latin typeface="OldStyle 1" panose="00000400000000000000" pitchFamily="2" charset="0"/>
                <a:ea typeface="Monofett" panose="02000506020000020003" pitchFamily="2" charset="0"/>
              </a:rPr>
              <a:t>The End</a:t>
            </a:r>
            <a:endParaRPr lang="en-US" sz="13800" dirty="0">
              <a:ln>
                <a:solidFill>
                  <a:schemeClr val="tx1"/>
                </a:solidFill>
              </a:ln>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485131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3000">
        <p15:prstTrans prst="origami"/>
      </p:transition>
    </mc:Choice>
    <mc:Fallback>
      <p:transition spd="slow" advClick="0"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grpSp>
        <p:nvGrpSpPr>
          <p:cNvPr id="7" name="Group 6"/>
          <p:cNvGrpSpPr/>
          <p:nvPr/>
        </p:nvGrpSpPr>
        <p:grpSpPr>
          <a:xfrm>
            <a:off x="352641" y="2539688"/>
            <a:ext cx="10808801" cy="12463654"/>
            <a:chOff x="352640" y="-3127186"/>
            <a:chExt cx="10808801" cy="12463654"/>
          </a:xfrm>
        </p:grpSpPr>
        <p:sp>
          <p:nvSpPr>
            <p:cNvPr id="6" name="TextBox 5"/>
            <p:cNvSpPr txBox="1"/>
            <p:nvPr/>
          </p:nvSpPr>
          <p:spPr>
            <a:xfrm>
              <a:off x="727458" y="8013029"/>
              <a:ext cx="10059164" cy="1323439"/>
            </a:xfrm>
            <a:prstGeom prst="rect">
              <a:avLst/>
            </a:prstGeom>
            <a:noFill/>
          </p:spPr>
          <p:txBody>
            <a:bodyPr wrap="none" rtlCol="0">
              <a:spAutoFit/>
            </a:bodyPr>
            <a:lstStyle/>
            <a:p>
              <a:r>
                <a:rPr lang="en-US" sz="8000" dirty="0" smtClean="0">
                  <a:effectLst>
                    <a:outerShdw blurRad="127000" algn="ctr" rotWithShape="0">
                      <a:prstClr val="black">
                        <a:alpha val="64000"/>
                      </a:prstClr>
                    </a:outerShdw>
                  </a:effectLst>
                  <a:latin typeface="Edwardian Script ITC" panose="030303020407070D0804" pitchFamily="66" charset="0"/>
                  <a:ea typeface="Monofett" panose="02000506020000020003" pitchFamily="2" charset="0"/>
                </a:rPr>
                <a:t>-William </a:t>
              </a:r>
              <a:r>
                <a:rPr lang="en-US" sz="8000" dirty="0">
                  <a:effectLst>
                    <a:outerShdw blurRad="127000" algn="ctr" rotWithShape="0">
                      <a:prstClr val="black">
                        <a:alpha val="64000"/>
                      </a:prstClr>
                    </a:outerShdw>
                  </a:effectLst>
                  <a:latin typeface="Edwardian Script ITC" panose="030303020407070D0804" pitchFamily="66" charset="0"/>
                  <a:ea typeface="Monofett" panose="02000506020000020003" pitchFamily="2" charset="0"/>
                </a:rPr>
                <a:t>G. Shepard, eyewitness</a:t>
              </a:r>
            </a:p>
          </p:txBody>
        </p:sp>
        <p:sp>
          <p:nvSpPr>
            <p:cNvPr id="2" name="Rectangle 1"/>
            <p:cNvSpPr/>
            <p:nvPr/>
          </p:nvSpPr>
          <p:spPr>
            <a:xfrm>
              <a:off x="352640" y="-3127186"/>
              <a:ext cx="10808801" cy="11212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“On the sidewalk lay heaps of broken bodies. A policeman later went about with tags, which he fastened with wires to the wrists of the dead girls, numbering each with a lead pencil, and I saw him fasten tag no. 54 to the wrist of a girl who wore an engagement ring. A fireman who came downstairs from the building told me that there were at least fifty bodies in the big room on the seventh floor. Another fireman told me that more girls had jumped down an air shaft in the rear of the building. I went back there, into the narrow court, and saw a heap of dead girls. . . .”</a:t>
              </a:r>
            </a:p>
          </p:txBody>
        </p:sp>
      </p:grpSp>
      <p:pic>
        <p:nvPicPr>
          <p:cNvPr id="3" name="quote1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634" y="3429001"/>
            <a:ext cx="487363" cy="487363"/>
          </a:xfrm>
          <a:prstGeom prst="rect">
            <a:avLst/>
          </a:prstGeom>
        </p:spPr>
      </p:pic>
    </p:spTree>
    <p:extLst>
      <p:ext uri="{BB962C8B-B14F-4D97-AF65-F5344CB8AC3E}">
        <p14:creationId xmlns:p14="http://schemas.microsoft.com/office/powerpoint/2010/main" val="2059338391"/>
      </p:ext>
    </p:extLst>
  </p:cSld>
  <p:clrMapOvr>
    <a:masterClrMapping/>
  </p:clrMapOvr>
  <mc:AlternateContent xmlns:mc="http://schemas.openxmlformats.org/markup-compatibility/2006" xmlns:p14="http://schemas.microsoft.com/office/powerpoint/2010/main">
    <mc:Choice Requires="p14">
      <p:transition spd="med" p14:dur="700" advClick="0" advTm="40000">
        <p:fade/>
      </p:transition>
    </mc:Choice>
    <mc:Fallback xmlns="">
      <p:transition spd="med" advClick="0" advTm="4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00" fill="hold"/>
                                        <p:tgtEl>
                                          <p:spTgt spid="3"/>
                                        </p:tgtEl>
                                      </p:cBhvr>
                                    </p:cmd>
                                  </p:childTnLst>
                                </p:cTn>
                              </p:par>
                              <p:par>
                                <p:cTn id="7" presetID="6" presetClass="emph" presetSubtype="0" fill="hold" nodeType="withEffect">
                                  <p:stCondLst>
                                    <p:cond delay="0"/>
                                  </p:stCondLst>
                                  <p:childTnLst>
                                    <p:animScale>
                                      <p:cBhvr>
                                        <p:cTn id="8" dur="38000" fill="hold"/>
                                        <p:tgtEl>
                                          <p:spTgt spid="4"/>
                                        </p:tgtEl>
                                      </p:cBhvr>
                                      <p:by x="115000" y="115000"/>
                                    </p:animScale>
                                  </p:child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64" presetClass="path" presetSubtype="0" accel="50000" decel="50000" fill="hold" nodeType="withEffect">
                                  <p:stCondLst>
                                    <p:cond delay="0"/>
                                  </p:stCondLst>
                                  <p:childTnLst>
                                    <p:animMotion origin="layout" path="M -1.66667E-6 2.96296E-6 L 0.00247 -1.41575 " pathEditMode="relative" rAng="0" ptsTypes="AA">
                                      <p:cBhvr>
                                        <p:cTn id="13" dur="36900" fill="hold"/>
                                        <p:tgtEl>
                                          <p:spTgt spid="7"/>
                                        </p:tgtEl>
                                        <p:attrNameLst>
                                          <p:attrName>ppt_x</p:attrName>
                                          <p:attrName>ppt_y</p:attrName>
                                        </p:attrNameLst>
                                      </p:cBhvr>
                                      <p:rCtr x="234" y="-70880"/>
                                    </p:animMotion>
                                  </p:childTnLst>
                                </p:cTn>
                              </p:par>
                            </p:childTnLst>
                          </p:cTn>
                        </p:par>
                        <p:par>
                          <p:cTn id="14" fill="hold">
                            <p:stCondLst>
                              <p:cond delay="38400"/>
                            </p:stCondLst>
                            <p:childTnLst>
                              <p:par>
                                <p:cTn id="15" presetID="47" presetClass="exit" presetSubtype="0" fill="hold" nodeType="afterEffect">
                                  <p:stCondLst>
                                    <p:cond delay="0"/>
                                  </p:stCondLst>
                                  <p:childTnLst>
                                    <p:animEffect transition="out" filter="fade">
                                      <p:cBhvr>
                                        <p:cTn id="16" dur="1000"/>
                                        <p:tgtEl>
                                          <p:spTgt spid="7"/>
                                        </p:tgtEl>
                                      </p:cBhvr>
                                    </p:animEffect>
                                    <p:anim calcmode="lin" valueType="num">
                                      <p:cBhvr>
                                        <p:cTn id="17" dur="1000"/>
                                        <p:tgtEl>
                                          <p:spTgt spid="7"/>
                                        </p:tgtEl>
                                        <p:attrNameLst>
                                          <p:attrName>ppt_x</p:attrName>
                                        </p:attrNameLst>
                                      </p:cBhvr>
                                      <p:tavLst>
                                        <p:tav tm="0">
                                          <p:val>
                                            <p:strVal val="ppt_x"/>
                                          </p:val>
                                        </p:tav>
                                        <p:tav tm="100000">
                                          <p:val>
                                            <p:strVal val="ppt_x"/>
                                          </p:val>
                                        </p:tav>
                                      </p:tavLst>
                                    </p:anim>
                                    <p:anim calcmode="lin" valueType="num">
                                      <p:cBhvr>
                                        <p:cTn id="18" dur="1000"/>
                                        <p:tgtEl>
                                          <p:spTgt spid="7"/>
                                        </p:tgtEl>
                                        <p:attrNameLst>
                                          <p:attrName>ppt_y</p:attrName>
                                        </p:attrNameLst>
                                      </p:cBhvr>
                                      <p:tavLst>
                                        <p:tav tm="0">
                                          <p:val>
                                            <p:strVal val="ppt_y"/>
                                          </p:val>
                                        </p:tav>
                                        <p:tav tm="100000">
                                          <p:val>
                                            <p:strVal val="ppt_y-.1"/>
                                          </p:val>
                                        </p:tav>
                                      </p:tavLst>
                                    </p:anim>
                                    <p:set>
                                      <p:cBhvr>
                                        <p:cTn id="19" dur="1" fill="hold">
                                          <p:stCondLst>
                                            <p:cond delay="999"/>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sp>
        <p:nvSpPr>
          <p:cNvPr id="3" name="TextBox 2"/>
          <p:cNvSpPr txBox="1"/>
          <p:nvPr/>
        </p:nvSpPr>
        <p:spPr>
          <a:xfrm>
            <a:off x="2729245" y="2644171"/>
            <a:ext cx="6733510" cy="1569660"/>
          </a:xfrm>
          <a:prstGeom prst="rect">
            <a:avLst/>
          </a:prstGeom>
          <a:noFill/>
        </p:spPr>
        <p:txBody>
          <a:bodyPr wrap="none" rtlCol="0">
            <a:spAutoFit/>
          </a:bodyPr>
          <a:lstStyle/>
          <a:p>
            <a:pPr algn="ctr"/>
            <a:r>
              <a:rPr lang="en-US" sz="9600" dirty="0" smtClean="0">
                <a:effectLst>
                  <a:outerShdw blurRad="127000" algn="ctr" rotWithShape="0">
                    <a:prstClr val="black">
                      <a:alpha val="64000"/>
                    </a:prstClr>
                  </a:outerShdw>
                </a:effectLst>
                <a:latin typeface="OldStyle 1" panose="00000400000000000000" pitchFamily="2" charset="0"/>
                <a:ea typeface="Monofett" panose="02000506020000020003" pitchFamily="2" charset="0"/>
              </a:rPr>
              <a:t>Background</a:t>
            </a:r>
            <a:endParaRPr lang="en-US" sz="9600" dirty="0">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2078496698"/>
      </p:ext>
    </p:extLst>
  </p:cSld>
  <p:clrMapOvr>
    <a:masterClrMapping/>
  </p:clrMapOvr>
  <mc:AlternateContent xmlns:mc="http://schemas.openxmlformats.org/markup-compatibility/2006">
    <mc:Choice xmlns:p14="http://schemas.microsoft.com/office/powerpoint/2010/main" Requires="p14">
      <p:transition spd="slow" p14:dur="1400" advClick="0" advTm="3500">
        <p14:reveal/>
      </p:transition>
    </mc:Choice>
    <mc:Fallback>
      <p:transition spd="slow" advClick="0" advTm="35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1026" name="Picture 2" descr="http://upload.wikimedia.org/wikipedia/commons/0/07/Triangle_Shirtwaist_Factory_fire_build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027" y="-7722788"/>
            <a:ext cx="9123680" cy="13633484"/>
          </a:xfrm>
          <a:prstGeom prst="rect">
            <a:avLst/>
          </a:prstGeom>
          <a:noFill/>
          <a:ln>
            <a:solidFill>
              <a:schemeClr val="tx1"/>
            </a:solidFill>
          </a:ln>
          <a:effectLst>
            <a:outerShdw blurRad="304800" algn="ctr" rotWithShape="0">
              <a:prstClr val="black"/>
            </a:outerShdw>
          </a:effectLst>
          <a:extLst>
            <a:ext uri="{909E8E84-426E-40DD-AFC4-6F175D3DCCD1}">
              <a14:hiddenFill xmlns:a14="http://schemas.microsoft.com/office/drawing/2010/main">
                <a:solidFill>
                  <a:srgbClr val="FFFFFF"/>
                </a:solidFill>
              </a14:hiddenFill>
            </a:ext>
          </a:extLst>
        </p:spPr>
      </p:pic>
      <p:pic>
        <p:nvPicPr>
          <p:cNvPr id="1028" name="Picture 4" descr="http://www.heritagepursuit.com/Ashtabula/Ashtabula1924P87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2982" y="1923690"/>
            <a:ext cx="2457450" cy="3743325"/>
          </a:xfrm>
          <a:prstGeom prst="rect">
            <a:avLst/>
          </a:prstGeom>
          <a:noFill/>
          <a:ln>
            <a:solidFill>
              <a:schemeClr val="tx1"/>
            </a:solidFill>
          </a:ln>
          <a:effectLst>
            <a:outerShdw blurRad="635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01-TheAsheBuilding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7289" y="5423334"/>
            <a:ext cx="487363" cy="487362"/>
          </a:xfrm>
          <a:prstGeom prst="rect">
            <a:avLst/>
          </a:prstGeom>
        </p:spPr>
      </p:pic>
    </p:spTree>
    <p:extLst>
      <p:ext uri="{BB962C8B-B14F-4D97-AF65-F5344CB8AC3E}">
        <p14:creationId xmlns:p14="http://schemas.microsoft.com/office/powerpoint/2010/main" val="477693820"/>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670"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1500"/>
                                        <p:tgtEl>
                                          <p:spTgt spid="1026"/>
                                        </p:tgtEl>
                                      </p:cBhvr>
                                    </p:animEffect>
                                  </p:childTnLst>
                                </p:cTn>
                              </p:par>
                              <p:par>
                                <p:cTn id="10" presetID="42" presetClass="path" presetSubtype="0" accel="50000" decel="50000" fill="hold" nodeType="withEffect">
                                  <p:stCondLst>
                                    <p:cond delay="1400"/>
                                  </p:stCondLst>
                                  <p:childTnLst>
                                    <p:animMotion origin="layout" path="M -3.33333E-6 -4.07407E-6 L -0.00351 1.17824 " pathEditMode="relative" rAng="0" ptsTypes="AA">
                                      <p:cBhvr>
                                        <p:cTn id="11" dur="17600" fill="hold"/>
                                        <p:tgtEl>
                                          <p:spTgt spid="1026"/>
                                        </p:tgtEl>
                                        <p:attrNameLst>
                                          <p:attrName>ppt_x</p:attrName>
                                          <p:attrName>ppt_y</p:attrName>
                                        </p:attrNameLst>
                                      </p:cBhvr>
                                      <p:rCtr x="-182" y="58912"/>
                                    </p:animMotion>
                                  </p:childTnLst>
                                </p:cTn>
                              </p:par>
                              <p:par>
                                <p:cTn id="12" presetID="10" presetClass="exit" presetSubtype="0" fill="hold" nodeType="withEffect">
                                  <p:stCondLst>
                                    <p:cond delay="19300"/>
                                  </p:stCondLst>
                                  <p:childTnLst>
                                    <p:animEffect transition="out" filter="fade">
                                      <p:cBhvr>
                                        <p:cTn id="13" dur="1600"/>
                                        <p:tgtEl>
                                          <p:spTgt spid="1026"/>
                                        </p:tgtEl>
                                      </p:cBhvr>
                                    </p:animEffect>
                                    <p:set>
                                      <p:cBhvr>
                                        <p:cTn id="14" dur="1" fill="hold">
                                          <p:stCondLst>
                                            <p:cond delay="1599"/>
                                          </p:stCondLst>
                                        </p:cTn>
                                        <p:tgtEl>
                                          <p:spTgt spid="1026"/>
                                        </p:tgtEl>
                                        <p:attrNameLst>
                                          <p:attrName>style.visibility</p:attrName>
                                        </p:attrNameLst>
                                      </p:cBhvr>
                                      <p:to>
                                        <p:strVal val="hidden"/>
                                      </p:to>
                                    </p:set>
                                  </p:childTnLst>
                                </p:cTn>
                              </p:par>
                              <p:par>
                                <p:cTn id="15" presetID="42" presetClass="entr" presetSubtype="0" fill="hold" nodeType="withEffect">
                                  <p:stCondLst>
                                    <p:cond delay="350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700"/>
                                        <p:tgtEl>
                                          <p:spTgt spid="1028"/>
                                        </p:tgtEl>
                                      </p:cBhvr>
                                    </p:animEffect>
                                    <p:anim calcmode="lin" valueType="num">
                                      <p:cBhvr>
                                        <p:cTn id="18" dur="700" fill="hold"/>
                                        <p:tgtEl>
                                          <p:spTgt spid="1028"/>
                                        </p:tgtEl>
                                        <p:attrNameLst>
                                          <p:attrName>ppt_x</p:attrName>
                                        </p:attrNameLst>
                                      </p:cBhvr>
                                      <p:tavLst>
                                        <p:tav tm="0">
                                          <p:val>
                                            <p:strVal val="#ppt_x"/>
                                          </p:val>
                                        </p:tav>
                                        <p:tav tm="100000">
                                          <p:val>
                                            <p:strVal val="#ppt_x"/>
                                          </p:val>
                                        </p:tav>
                                      </p:tavLst>
                                    </p:anim>
                                    <p:anim calcmode="lin" valueType="num">
                                      <p:cBhvr>
                                        <p:cTn id="19" dur="700" fill="hold"/>
                                        <p:tgtEl>
                                          <p:spTgt spid="1028"/>
                                        </p:tgtEl>
                                        <p:attrNameLst>
                                          <p:attrName>ppt_y</p:attrName>
                                        </p:attrNameLst>
                                      </p:cBhvr>
                                      <p:tavLst>
                                        <p:tav tm="0">
                                          <p:val>
                                            <p:strVal val="#ppt_y+.1"/>
                                          </p:val>
                                        </p:tav>
                                        <p:tav tm="100000">
                                          <p:val>
                                            <p:strVal val="#ppt_y"/>
                                          </p:val>
                                        </p:tav>
                                      </p:tavLst>
                                    </p:anim>
                                  </p:childTnLst>
                                </p:cTn>
                              </p:par>
                              <p:par>
                                <p:cTn id="20" presetID="10" presetClass="exit" presetSubtype="0" fill="hold" nodeType="withEffect">
                                  <p:stCondLst>
                                    <p:cond delay="20000"/>
                                  </p:stCondLst>
                                  <p:childTnLst>
                                    <p:animEffect transition="out" filter="fade">
                                      <p:cBhvr>
                                        <p:cTn id="21" dur="500"/>
                                        <p:tgtEl>
                                          <p:spTgt spid="1028"/>
                                        </p:tgtEl>
                                      </p:cBhvr>
                                    </p:animEffect>
                                    <p:set>
                                      <p:cBhvr>
                                        <p:cTn id="22"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2050" name="Picture 2" descr="http://bookshelf.aapld.org/wp-content/uploads/2013/03/triangleblous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49" y="680221"/>
            <a:ext cx="4762500" cy="5781675"/>
          </a:xfrm>
          <a:prstGeom prst="rect">
            <a:avLst/>
          </a:prstGeom>
          <a:noFill/>
          <a:extLst>
            <a:ext uri="{909E8E84-426E-40DD-AFC4-6F175D3DCCD1}">
              <a14:hiddenFill xmlns:a14="http://schemas.microsoft.com/office/drawing/2010/main">
                <a:solidFill>
                  <a:srgbClr val="FFFFFF"/>
                </a:solidFill>
              </a14:hiddenFill>
            </a:ext>
          </a:extLst>
        </p:spPr>
      </p:pic>
      <p:pic>
        <p:nvPicPr>
          <p:cNvPr id="2" name="02-TheFactoryProeuced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8170" y="5823632"/>
            <a:ext cx="954789" cy="954787"/>
          </a:xfrm>
          <a:prstGeom prst="rect">
            <a:avLst/>
          </a:prstGeom>
        </p:spPr>
      </p:pic>
    </p:spTree>
    <p:extLst>
      <p:ext uri="{BB962C8B-B14F-4D97-AF65-F5344CB8AC3E}">
        <p14:creationId xmlns:p14="http://schemas.microsoft.com/office/powerpoint/2010/main" val="4182521859"/>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911" y="586735"/>
            <a:ext cx="5573901" cy="4300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0028" y="2002145"/>
            <a:ext cx="6838950" cy="4238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03-MostWorkersWere_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70743" y="5157789"/>
            <a:ext cx="1297721" cy="1297718"/>
          </a:xfrm>
          <a:prstGeom prst="rect">
            <a:avLst/>
          </a:prstGeom>
        </p:spPr>
      </p:pic>
    </p:spTree>
    <p:extLst>
      <p:ext uri="{BB962C8B-B14F-4D97-AF65-F5344CB8AC3E}">
        <p14:creationId xmlns:p14="http://schemas.microsoft.com/office/powerpoint/2010/main" val="2224042750"/>
      </p:ext>
    </p:extLst>
  </p:cSld>
  <p:clrMapOvr>
    <a:masterClrMapping/>
  </p:clrMapOvr>
  <mc:AlternateContent xmlns:mc="http://schemas.openxmlformats.org/markup-compatibility/2006">
    <mc:Choice xmlns:p14="http://schemas.microsoft.com/office/powerpoint/2010/main" Requires="p14">
      <p:transition spd="med" p14:dur="700" advClick="0" advTm="13410">
        <p:fade/>
      </p:transition>
    </mc:Choice>
    <mc:Fallback>
      <p:transition spd="med" advClick="0" advTm="134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34"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5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100"/>
                                        <p:tgtEl>
                                          <p:spTgt spid="5"/>
                                        </p:tgtEl>
                                      </p:cBhvr>
                                    </p:animEffect>
                                    <p:anim calcmode="lin" valueType="num">
                                      <p:cBhvr>
                                        <p:cTn id="15" dur="1100" fill="hold"/>
                                        <p:tgtEl>
                                          <p:spTgt spid="5"/>
                                        </p:tgtEl>
                                        <p:attrNameLst>
                                          <p:attrName>ppt_x</p:attrName>
                                        </p:attrNameLst>
                                      </p:cBhvr>
                                      <p:tavLst>
                                        <p:tav tm="0">
                                          <p:val>
                                            <p:strVal val="#ppt_x"/>
                                          </p:val>
                                        </p:tav>
                                        <p:tav tm="100000">
                                          <p:val>
                                            <p:strVal val="#ppt_x"/>
                                          </p:val>
                                        </p:tav>
                                      </p:tavLst>
                                    </p:anim>
                                    <p:anim calcmode="lin" valueType="num">
                                      <p:cBhvr>
                                        <p:cTn id="16" dur="11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5711"/>
          <a:stretch/>
        </p:blipFill>
        <p:spPr>
          <a:xfrm rot="5400000">
            <a:off x="2667000" y="-2666999"/>
            <a:ext cx="6857998" cy="12192000"/>
          </a:xfrm>
          <a:prstGeom prst="rect">
            <a:avLst/>
          </a:prstGeom>
        </p:spPr>
      </p:pic>
      <p:sp>
        <p:nvSpPr>
          <p:cNvPr id="3" name="TextBox 2"/>
          <p:cNvSpPr txBox="1"/>
          <p:nvPr/>
        </p:nvSpPr>
        <p:spPr>
          <a:xfrm>
            <a:off x="3276701" y="2497977"/>
            <a:ext cx="5638596" cy="1862048"/>
          </a:xfrm>
          <a:prstGeom prst="rect">
            <a:avLst/>
          </a:prstGeom>
          <a:noFill/>
        </p:spPr>
        <p:txBody>
          <a:bodyPr wrap="none" rtlCol="0">
            <a:spAutoFit/>
          </a:bodyPr>
          <a:lstStyle/>
          <a:p>
            <a:pPr algn="ctr"/>
            <a:r>
              <a:rPr lang="en-US" sz="11500" dirty="0" smtClean="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rPr>
              <a:t>The Fire</a:t>
            </a:r>
            <a:endParaRPr lang="en-US" sz="11500" dirty="0">
              <a:solidFill>
                <a:schemeClr val="bg1"/>
              </a:solidFill>
              <a:effectLst>
                <a:outerShdw blurRad="127000" algn="ctr" rotWithShape="0">
                  <a:prstClr val="black">
                    <a:alpha val="64000"/>
                  </a:prstClr>
                </a:outerShdw>
              </a:effectLst>
              <a:latin typeface="OldStyle 1" panose="00000400000000000000" pitchFamily="2" charset="0"/>
              <a:ea typeface="Monofett" panose="02000506020000020003" pitchFamily="2" charset="0"/>
            </a:endParaRPr>
          </a:p>
        </p:txBody>
      </p:sp>
    </p:spTree>
    <p:extLst>
      <p:ext uri="{BB962C8B-B14F-4D97-AF65-F5344CB8AC3E}">
        <p14:creationId xmlns:p14="http://schemas.microsoft.com/office/powerpoint/2010/main" val="786129917"/>
      </p:ext>
    </p:extLst>
  </p:cSld>
  <p:clrMapOvr>
    <a:masterClrMapping/>
  </p:clrMapOvr>
  <mc:AlternateContent xmlns:mc="http://schemas.openxmlformats.org/markup-compatibility/2006">
    <mc:Choice xmlns:p14="http://schemas.microsoft.com/office/powerpoint/2010/main" Requires="p14">
      <p:transition spd="med" p14:dur="700" advClick="0" advTm="3500">
        <p:fade/>
      </p:transition>
    </mc:Choice>
    <mc:Fallback>
      <p:transition spd="med" advClick="0" advTm="350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0000">
            <a:alpha val="40000"/>
          </a:srgbClr>
        </a:solidFill>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TotalTime>
  <Words>884</Words>
  <Application>Microsoft Office PowerPoint</Application>
  <PresentationFormat>Widescreen</PresentationFormat>
  <Paragraphs>83</Paragraphs>
  <Slides>30</Slides>
  <Notes>25</Notes>
  <HiddenSlides>0</HiddenSlides>
  <MMClips>23</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30</vt:i4>
      </vt:variant>
    </vt:vector>
  </HeadingPairs>
  <TitlesOfParts>
    <vt:vector size="41" baseType="lpstr">
      <vt:lpstr>Arial</vt:lpstr>
      <vt:lpstr>Calibri</vt:lpstr>
      <vt:lpstr>Calibri Light</vt:lpstr>
      <vt:lpstr>Edwardian Script ITC</vt:lpstr>
      <vt:lpstr>Monofett</vt:lpstr>
      <vt:lpstr>OldStyle 1</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Lourng</dc:creator>
  <cp:lastModifiedBy>Victor Lourng</cp:lastModifiedBy>
  <cp:revision>93</cp:revision>
  <dcterms:created xsi:type="dcterms:W3CDTF">2013-09-28T18:12:21Z</dcterms:created>
  <dcterms:modified xsi:type="dcterms:W3CDTF">2013-10-07T07:05:42Z</dcterms:modified>
</cp:coreProperties>
</file>